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68" r:id="rId2"/>
    <p:sldId id="256" r:id="rId3"/>
    <p:sldId id="267" r:id="rId4"/>
    <p:sldId id="266" r:id="rId5"/>
    <p:sldId id="258" r:id="rId6"/>
    <p:sldId id="257" r:id="rId7"/>
    <p:sldId id="259" r:id="rId8"/>
    <p:sldId id="260" r:id="rId9"/>
    <p:sldId id="261" r:id="rId10"/>
    <p:sldId id="262" r:id="rId11"/>
    <p:sldId id="263" r:id="rId12"/>
    <p:sldId id="264" r:id="rId13"/>
    <p:sldId id="265" r:id="rId14"/>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611E3A5-CB7B-4722-A653-D88B499CFA03}">
          <p14:sldIdLst>
            <p14:sldId id="268"/>
            <p14:sldId id="256"/>
            <p14:sldId id="267"/>
            <p14:sldId id="266"/>
            <p14:sldId id="258"/>
            <p14:sldId id="257"/>
            <p14:sldId id="259"/>
            <p14:sldId id="260"/>
            <p14:sldId id="261"/>
            <p14:sldId id="262"/>
            <p14:sldId id="263"/>
            <p14:sldId id="264"/>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5" d="100"/>
          <a:sy n="55" d="100"/>
        </p:scale>
        <p:origin x="90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691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hemeOverride" Target="../theme/themeOverride1.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C92F11-5A44-65F0-D06D-DDDE8223D6F0}"/>
              </a:ext>
            </a:extLst>
          </p:cNvPr>
          <p:cNvSpPr/>
          <p:nvPr/>
        </p:nvSpPr>
        <p:spPr>
          <a:xfrm>
            <a:off x="0" y="7789985"/>
            <a:ext cx="14630400" cy="439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a:extLst>
              <a:ext uri="{FF2B5EF4-FFF2-40B4-BE49-F238E27FC236}">
                <a16:creationId xmlns:a16="http://schemas.microsoft.com/office/drawing/2014/main" id="{A0CA75A8-1B5D-DA51-01F0-74ECFD48A9AD}"/>
              </a:ext>
            </a:extLst>
          </p:cNvPr>
          <p:cNvSpPr/>
          <p:nvPr/>
        </p:nvSpPr>
        <p:spPr>
          <a:xfrm>
            <a:off x="837722" y="1915734"/>
            <a:ext cx="13106877" cy="932479"/>
          </a:xfrm>
          <a:prstGeom prst="rect">
            <a:avLst/>
          </a:prstGeom>
          <a:noFill/>
          <a:ln/>
        </p:spPr>
        <p:txBody>
          <a:bodyPr wrap="square" lIns="0" tIns="0" rIns="0" bIns="0" rtlCol="0" anchor="t"/>
          <a:lstStyle/>
          <a:p>
            <a:pPr marL="0" indent="0" algn="l">
              <a:lnSpc>
                <a:spcPts val="5500"/>
              </a:lnSpc>
              <a:buNone/>
            </a:pPr>
            <a:r>
              <a:rPr lang="en-US" sz="4400" b="1" dirty="0">
                <a:solidFill>
                  <a:schemeClr val="accent2"/>
                </a:solidFill>
                <a:latin typeface="Engravers MT" panose="02090707080505020304" pitchFamily="18" charset="0"/>
                <a:ea typeface="Red Hat Text" pitchFamily="34" charset="-122"/>
                <a:cs typeface="Red Hat Text" pitchFamily="34" charset="-120"/>
              </a:rPr>
              <a:t>    Face Recognition Matching</a:t>
            </a:r>
            <a:endParaRPr lang="en-US" sz="4400" b="1" dirty="0">
              <a:solidFill>
                <a:schemeClr val="accent2"/>
              </a:solidFill>
              <a:latin typeface="Engravers MT" panose="02090707080505020304" pitchFamily="18" charset="0"/>
            </a:endParaRPr>
          </a:p>
        </p:txBody>
      </p:sp>
      <p:sp>
        <p:nvSpPr>
          <p:cNvPr id="4" name="Rectangle 3">
            <a:extLst>
              <a:ext uri="{FF2B5EF4-FFF2-40B4-BE49-F238E27FC236}">
                <a16:creationId xmlns:a16="http://schemas.microsoft.com/office/drawing/2014/main" id="{255057CD-7969-0FE2-0D7A-942D5AAEA2C9}"/>
              </a:ext>
            </a:extLst>
          </p:cNvPr>
          <p:cNvSpPr/>
          <p:nvPr/>
        </p:nvSpPr>
        <p:spPr>
          <a:xfrm>
            <a:off x="2655276" y="2919542"/>
            <a:ext cx="8704385" cy="24090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br>
              <a:rPr lang="en-US" sz="3200" dirty="0"/>
            </a:br>
            <a:r>
              <a:rPr lang="en-US" sz="3200" dirty="0">
                <a:solidFill>
                  <a:schemeClr val="accent2">
                    <a:lumMod val="50000"/>
                  </a:schemeClr>
                </a:solidFill>
                <a:latin typeface="Franklin Gothic Heavy" panose="020B0903020102020204" pitchFamily="34" charset="0"/>
              </a:rPr>
              <a:t>Presented by:</a:t>
            </a:r>
            <a:br>
              <a:rPr lang="en-US" sz="3200" dirty="0">
                <a:solidFill>
                  <a:schemeClr val="accent2">
                    <a:lumMod val="50000"/>
                  </a:schemeClr>
                </a:solidFill>
                <a:latin typeface="Franklin Gothic Heavy" panose="020B0903020102020204" pitchFamily="34" charset="0"/>
              </a:rPr>
            </a:br>
            <a:r>
              <a:rPr lang="en-US" sz="3200" dirty="0">
                <a:solidFill>
                  <a:schemeClr val="accent2">
                    <a:lumMod val="50000"/>
                  </a:schemeClr>
                </a:solidFill>
                <a:latin typeface="Franklin Gothic Heavy" panose="020B0903020102020204" pitchFamily="34" charset="0"/>
              </a:rPr>
              <a:t>Humna Allauddin 48</a:t>
            </a:r>
            <a:br>
              <a:rPr lang="en-US" sz="3200" dirty="0">
                <a:solidFill>
                  <a:schemeClr val="accent2">
                    <a:lumMod val="50000"/>
                  </a:schemeClr>
                </a:solidFill>
                <a:latin typeface="Franklin Gothic Heavy" panose="020B0903020102020204" pitchFamily="34" charset="0"/>
              </a:rPr>
            </a:br>
            <a:r>
              <a:rPr lang="en-US" sz="3200" dirty="0">
                <a:solidFill>
                  <a:schemeClr val="accent2">
                    <a:lumMod val="50000"/>
                  </a:schemeClr>
                </a:solidFill>
                <a:latin typeface="Franklin Gothic Heavy" panose="020B0903020102020204" pitchFamily="34" charset="0"/>
              </a:rPr>
              <a:t>Aqsa Abdul Rasheed 20</a:t>
            </a:r>
            <a:br>
              <a:rPr lang="en-US" sz="3200" dirty="0">
                <a:solidFill>
                  <a:schemeClr val="accent2">
                    <a:lumMod val="50000"/>
                  </a:schemeClr>
                </a:solidFill>
                <a:latin typeface="Franklin Gothic Heavy" panose="020B0903020102020204" pitchFamily="34" charset="0"/>
              </a:rPr>
            </a:br>
            <a:r>
              <a:rPr lang="en-US" sz="3200" dirty="0">
                <a:solidFill>
                  <a:schemeClr val="accent2">
                    <a:lumMod val="50000"/>
                  </a:schemeClr>
                </a:solidFill>
                <a:latin typeface="Franklin Gothic Heavy" panose="020B0903020102020204" pitchFamily="34" charset="0"/>
              </a:rPr>
              <a:t>Minahil Khan 61</a:t>
            </a:r>
          </a:p>
          <a:p>
            <a:pPr algn="ctr"/>
            <a:endParaRPr lang="en-US" sz="3200" dirty="0"/>
          </a:p>
        </p:txBody>
      </p:sp>
      <p:sp>
        <p:nvSpPr>
          <p:cNvPr id="5" name="Rectangle 4">
            <a:extLst>
              <a:ext uri="{FF2B5EF4-FFF2-40B4-BE49-F238E27FC236}">
                <a16:creationId xmlns:a16="http://schemas.microsoft.com/office/drawing/2014/main" id="{0A446B8B-99F9-08B7-D3F5-FC740B537FCA}"/>
              </a:ext>
            </a:extLst>
          </p:cNvPr>
          <p:cNvSpPr/>
          <p:nvPr/>
        </p:nvSpPr>
        <p:spPr>
          <a:xfrm>
            <a:off x="837722" y="6172200"/>
            <a:ext cx="13247555" cy="932479"/>
          </a:xfrm>
          <a:prstGeom prst="rect">
            <a:avLst/>
          </a:prstGeom>
          <a:solidFill>
            <a:schemeClr val="accent2">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latin typeface="Arial Black" panose="020B0A04020102020204" pitchFamily="34" charset="0"/>
              </a:rPr>
              <a:t>SUBMITTED TO : PROFESSOR ANWAR ALI </a:t>
            </a:r>
          </a:p>
        </p:txBody>
      </p:sp>
    </p:spTree>
    <p:extLst>
      <p:ext uri="{BB962C8B-B14F-4D97-AF65-F5344CB8AC3E}">
        <p14:creationId xmlns:p14="http://schemas.microsoft.com/office/powerpoint/2010/main" val="256504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bg>
      <p:bgRef idx="1001">
        <a:schemeClr val="bg1"/>
      </p:bgRef>
    </p:bg>
    <p:spTree>
      <p:nvGrpSpPr>
        <p:cNvPr id="1" name=""/>
        <p:cNvGrpSpPr/>
        <p:nvPr/>
      </p:nvGrpSpPr>
      <p:grpSpPr>
        <a:xfrm>
          <a:off x="0" y="0"/>
          <a:ext cx="0" cy="0"/>
          <a:chOff x="0" y="0"/>
          <a:chExt cx="0" cy="0"/>
        </a:xfrm>
      </p:grpSpPr>
      <p:sp>
        <p:nvSpPr>
          <p:cNvPr id="2" name="Text 0"/>
          <p:cNvSpPr/>
          <p:nvPr/>
        </p:nvSpPr>
        <p:spPr>
          <a:xfrm>
            <a:off x="574871" y="393679"/>
            <a:ext cx="5801916" cy="441127"/>
          </a:xfrm>
          <a:prstGeom prst="rect">
            <a:avLst/>
          </a:prstGeom>
          <a:noFill/>
          <a:ln/>
        </p:spPr>
        <p:txBody>
          <a:bodyPr wrap="none" lIns="0" tIns="0" rIns="0" bIns="0" rtlCol="0" anchor="t"/>
          <a:lstStyle/>
          <a:p>
            <a:pPr marL="0" indent="0" algn="l">
              <a:lnSpc>
                <a:spcPts val="3450"/>
              </a:lnSpc>
              <a:buNone/>
            </a:pPr>
            <a:r>
              <a:rPr lang="en-US" sz="2750" dirty="0">
                <a:solidFill>
                  <a:srgbClr val="1F1E1E"/>
                </a:solidFill>
                <a:latin typeface="Engravers MT" panose="02090707080505020304" pitchFamily="18" charset="0"/>
                <a:ea typeface="Red Hat Text" pitchFamily="34" charset="-122"/>
                <a:cs typeface="Red Hat Text" pitchFamily="34" charset="-120"/>
              </a:rPr>
              <a:t>Robustness in Real-World Conditions</a:t>
            </a:r>
            <a:endParaRPr lang="en-US" sz="2750" dirty="0">
              <a:latin typeface="Engravers MT" panose="02090707080505020304" pitchFamily="18" charset="0"/>
            </a:endParaRPr>
          </a:p>
        </p:txBody>
      </p:sp>
      <p:sp>
        <p:nvSpPr>
          <p:cNvPr id="3" name="Text 1"/>
          <p:cNvSpPr/>
          <p:nvPr/>
        </p:nvSpPr>
        <p:spPr>
          <a:xfrm>
            <a:off x="524828" y="1153358"/>
            <a:ext cx="13580745" cy="240030"/>
          </a:xfrm>
          <a:prstGeom prst="rect">
            <a:avLst/>
          </a:prstGeom>
          <a:noFill/>
          <a:ln/>
        </p:spPr>
        <p:txBody>
          <a:bodyPr wrap="none" lIns="0" tIns="0" rIns="0" bIns="0" rtlCol="0" anchor="t"/>
          <a:lstStyle/>
          <a:p>
            <a:pPr marL="0" indent="0" algn="l">
              <a:lnSpc>
                <a:spcPts val="1850"/>
              </a:lnSpc>
              <a:buNone/>
            </a:pPr>
            <a:r>
              <a:rPr lang="en-US" sz="2400" dirty="0">
                <a:solidFill>
                  <a:srgbClr val="3B3535"/>
                </a:solidFill>
                <a:latin typeface="Roboto Light" pitchFamily="34" charset="0"/>
                <a:ea typeface="Roboto Light" pitchFamily="34" charset="-122"/>
                <a:cs typeface="Roboto Light" pitchFamily="34" charset="-120"/>
              </a:rPr>
              <a:t>The model exhibits strong performance, overcoming common challenges in facial recognition.</a:t>
            </a:r>
            <a:endParaRPr lang="en-US" sz="2400" dirty="0"/>
          </a:p>
        </p:txBody>
      </p:sp>
      <p:pic>
        <p:nvPicPr>
          <p:cNvPr id="4" name="Image 0" descr="preencoded.png"/>
          <p:cNvPicPr>
            <a:picLocks noChangeAspect="1"/>
          </p:cNvPicPr>
          <p:nvPr/>
        </p:nvPicPr>
        <p:blipFill>
          <a:blip r:embed="rId4"/>
          <a:stretch>
            <a:fillRect/>
          </a:stretch>
        </p:blipFill>
        <p:spPr>
          <a:xfrm>
            <a:off x="524828" y="2050575"/>
            <a:ext cx="5851959" cy="4338459"/>
          </a:xfrm>
          <a:prstGeom prst="rect">
            <a:avLst/>
          </a:prstGeom>
        </p:spPr>
      </p:pic>
      <p:sp>
        <p:nvSpPr>
          <p:cNvPr id="5" name="Text 2"/>
          <p:cNvSpPr/>
          <p:nvPr/>
        </p:nvSpPr>
        <p:spPr>
          <a:xfrm>
            <a:off x="524828" y="6760929"/>
            <a:ext cx="1764268" cy="220504"/>
          </a:xfrm>
          <a:prstGeom prst="rect">
            <a:avLst/>
          </a:prstGeom>
          <a:noFill/>
          <a:ln/>
        </p:spPr>
        <p:txBody>
          <a:bodyPr wrap="none" lIns="0" tIns="0" rIns="0" bIns="0" rtlCol="0" anchor="t"/>
          <a:lstStyle/>
          <a:p>
            <a:pPr marL="0" indent="0" algn="l">
              <a:lnSpc>
                <a:spcPts val="1700"/>
              </a:lnSpc>
              <a:buNone/>
            </a:pPr>
            <a:r>
              <a:rPr lang="en-US" sz="3200" b="1" dirty="0">
                <a:solidFill>
                  <a:srgbClr val="1F1E1E"/>
                </a:solidFill>
                <a:latin typeface="Red Hat Text" pitchFamily="34" charset="0"/>
                <a:ea typeface="Red Hat Text" pitchFamily="34" charset="-122"/>
                <a:cs typeface="Red Hat Text" pitchFamily="34" charset="-120"/>
              </a:rPr>
              <a:t>Lighting Variations</a:t>
            </a:r>
            <a:endParaRPr lang="en-US" sz="3200" b="1" dirty="0"/>
          </a:p>
        </p:txBody>
      </p:sp>
      <p:sp>
        <p:nvSpPr>
          <p:cNvPr id="6" name="Text 3"/>
          <p:cNvSpPr/>
          <p:nvPr/>
        </p:nvSpPr>
        <p:spPr>
          <a:xfrm>
            <a:off x="524828" y="7076242"/>
            <a:ext cx="6607493" cy="240030"/>
          </a:xfrm>
          <a:prstGeom prst="rect">
            <a:avLst/>
          </a:prstGeom>
          <a:noFill/>
          <a:ln/>
        </p:spPr>
        <p:txBody>
          <a:bodyPr wrap="none" lIns="0" tIns="0" rIns="0" bIns="0" rtlCol="0" anchor="t"/>
          <a:lstStyle/>
          <a:p>
            <a:pPr marL="0" indent="0" algn="l">
              <a:lnSpc>
                <a:spcPts val="1850"/>
              </a:lnSpc>
              <a:buNone/>
            </a:pPr>
            <a:r>
              <a:rPr lang="en-US" sz="2400" dirty="0">
                <a:solidFill>
                  <a:srgbClr val="3B3535"/>
                </a:solidFill>
                <a:latin typeface="Roboto Light" pitchFamily="34" charset="0"/>
                <a:ea typeface="Roboto Light" pitchFamily="34" charset="-122"/>
                <a:cs typeface="Roboto Light" pitchFamily="34" charset="-120"/>
              </a:rPr>
              <a:t>Maintains</a:t>
            </a:r>
            <a:r>
              <a:rPr lang="en-US" dirty="0">
                <a:solidFill>
                  <a:srgbClr val="3B3535"/>
                </a:solidFill>
                <a:latin typeface="Roboto Light" pitchFamily="34" charset="0"/>
                <a:ea typeface="Roboto Light" pitchFamily="34" charset="-122"/>
                <a:cs typeface="Roboto Light" pitchFamily="34" charset="-120"/>
              </a:rPr>
              <a:t> high accuracy even under poor or </a:t>
            </a:r>
            <a:br>
              <a:rPr lang="en-US" dirty="0">
                <a:solidFill>
                  <a:srgbClr val="3B3535"/>
                </a:solidFill>
                <a:latin typeface="Roboto Light" pitchFamily="34" charset="0"/>
                <a:ea typeface="Roboto Light" pitchFamily="34" charset="-122"/>
                <a:cs typeface="Roboto Light" pitchFamily="34" charset="-120"/>
              </a:rPr>
            </a:br>
            <a:r>
              <a:rPr lang="en-US" dirty="0">
                <a:solidFill>
                  <a:srgbClr val="3B3535"/>
                </a:solidFill>
                <a:latin typeface="Roboto Light" pitchFamily="34" charset="0"/>
                <a:ea typeface="Roboto Light" pitchFamily="34" charset="-122"/>
                <a:cs typeface="Roboto Light" pitchFamily="34" charset="-120"/>
              </a:rPr>
              <a:t>uneven lighting conditions.</a:t>
            </a:r>
            <a:endParaRPr lang="en-US" dirty="0"/>
          </a:p>
        </p:txBody>
      </p:sp>
      <p:pic>
        <p:nvPicPr>
          <p:cNvPr id="7" name="Image 1" descr="preencoded.png"/>
          <p:cNvPicPr>
            <a:picLocks noChangeAspect="1"/>
          </p:cNvPicPr>
          <p:nvPr/>
        </p:nvPicPr>
        <p:blipFill>
          <a:blip r:embed="rId5"/>
          <a:stretch>
            <a:fillRect/>
          </a:stretch>
        </p:blipFill>
        <p:spPr>
          <a:xfrm>
            <a:off x="8036169" y="2050575"/>
            <a:ext cx="5750169" cy="4128449"/>
          </a:xfrm>
          <a:prstGeom prst="rect">
            <a:avLst/>
          </a:prstGeom>
        </p:spPr>
      </p:pic>
      <p:sp>
        <p:nvSpPr>
          <p:cNvPr id="8" name="Text 4"/>
          <p:cNvSpPr/>
          <p:nvPr/>
        </p:nvSpPr>
        <p:spPr>
          <a:xfrm>
            <a:off x="8036169" y="6725959"/>
            <a:ext cx="1764268" cy="220504"/>
          </a:xfrm>
          <a:prstGeom prst="rect">
            <a:avLst/>
          </a:prstGeom>
          <a:noFill/>
          <a:ln/>
        </p:spPr>
        <p:txBody>
          <a:bodyPr wrap="none" lIns="0" tIns="0" rIns="0" bIns="0" rtlCol="0" anchor="t"/>
          <a:lstStyle/>
          <a:p>
            <a:pPr marL="0" indent="0" algn="l">
              <a:lnSpc>
                <a:spcPts val="1700"/>
              </a:lnSpc>
              <a:buNone/>
            </a:pPr>
            <a:r>
              <a:rPr lang="en-US" sz="3200" b="1" dirty="0">
                <a:solidFill>
                  <a:srgbClr val="1F1E1E"/>
                </a:solidFill>
                <a:latin typeface="Red Hat Text" pitchFamily="34" charset="0"/>
                <a:ea typeface="Red Hat Text" pitchFamily="34" charset="-122"/>
                <a:cs typeface="Red Hat Text" pitchFamily="34" charset="-120"/>
              </a:rPr>
              <a:t>Pose and Angle</a:t>
            </a:r>
            <a:endParaRPr lang="en-US" sz="3200" b="1" dirty="0"/>
          </a:p>
        </p:txBody>
      </p:sp>
      <p:sp>
        <p:nvSpPr>
          <p:cNvPr id="9" name="Text 5"/>
          <p:cNvSpPr/>
          <p:nvPr/>
        </p:nvSpPr>
        <p:spPr>
          <a:xfrm>
            <a:off x="8022907" y="7000090"/>
            <a:ext cx="6607493" cy="240030"/>
          </a:xfrm>
          <a:prstGeom prst="rect">
            <a:avLst/>
          </a:prstGeom>
          <a:noFill/>
          <a:ln/>
        </p:spPr>
        <p:txBody>
          <a:bodyPr wrap="none" lIns="0" tIns="0" rIns="0" bIns="0" rtlCol="0" anchor="t"/>
          <a:lstStyle/>
          <a:p>
            <a:pPr marL="0" indent="0" algn="l">
              <a:lnSpc>
                <a:spcPts val="1850"/>
              </a:lnSpc>
              <a:buNone/>
            </a:pPr>
            <a:r>
              <a:rPr lang="en-US" dirty="0">
                <a:solidFill>
                  <a:srgbClr val="3B3535"/>
                </a:solidFill>
                <a:latin typeface="Roboto Light" pitchFamily="34" charset="0"/>
                <a:ea typeface="Roboto Light" pitchFamily="34" charset="-122"/>
                <a:cs typeface="Roboto Light" pitchFamily="34" charset="-120"/>
              </a:rPr>
              <a:t>Successfully identifies individuals despite non-frontal</a:t>
            </a:r>
            <a:br>
              <a:rPr lang="en-US" dirty="0">
                <a:solidFill>
                  <a:srgbClr val="3B3535"/>
                </a:solidFill>
                <a:latin typeface="Roboto Light" pitchFamily="34" charset="0"/>
                <a:ea typeface="Roboto Light" pitchFamily="34" charset="-122"/>
                <a:cs typeface="Roboto Light" pitchFamily="34" charset="-120"/>
              </a:rPr>
            </a:br>
            <a:r>
              <a:rPr lang="en-US" dirty="0">
                <a:solidFill>
                  <a:srgbClr val="3B3535"/>
                </a:solidFill>
                <a:latin typeface="Roboto Light" pitchFamily="34" charset="0"/>
                <a:ea typeface="Roboto Light" pitchFamily="34" charset="-122"/>
                <a:cs typeface="Roboto Light" pitchFamily="34" charset="-120"/>
              </a:rPr>
              <a:t> poses or slight head turns.</a:t>
            </a:r>
            <a:endParaRPr lang="en-US" dirty="0"/>
          </a:p>
        </p:txBody>
      </p:sp>
      <p:sp>
        <p:nvSpPr>
          <p:cNvPr id="10" name="Rectangle 9">
            <a:extLst>
              <a:ext uri="{FF2B5EF4-FFF2-40B4-BE49-F238E27FC236}">
                <a16:creationId xmlns:a16="http://schemas.microsoft.com/office/drawing/2014/main" id="{F336F7FD-8C06-C8CB-4AF2-0B7D7A56559A}"/>
              </a:ext>
            </a:extLst>
          </p:cNvPr>
          <p:cNvSpPr/>
          <p:nvPr/>
        </p:nvSpPr>
        <p:spPr>
          <a:xfrm>
            <a:off x="0" y="7789985"/>
            <a:ext cx="14630400" cy="439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569839"/>
            <a:ext cx="11517392" cy="704017"/>
          </a:xfrm>
          <a:prstGeom prst="rect">
            <a:avLst/>
          </a:prstGeom>
          <a:noFill/>
          <a:ln/>
        </p:spPr>
        <p:txBody>
          <a:bodyPr wrap="none" lIns="0" tIns="0" rIns="0" bIns="0" rtlCol="0" anchor="t"/>
          <a:lstStyle/>
          <a:p>
            <a:pPr marL="0" indent="0" algn="l">
              <a:lnSpc>
                <a:spcPts val="5500"/>
              </a:lnSpc>
              <a:buNone/>
            </a:pPr>
            <a:r>
              <a:rPr lang="en-US" sz="4400" dirty="0">
                <a:solidFill>
                  <a:srgbClr val="1F1E1E"/>
                </a:solidFill>
                <a:latin typeface="Engravers MT" panose="02090707080505020304" pitchFamily="18" charset="0"/>
                <a:ea typeface="Red Hat Text" pitchFamily="34" charset="-122"/>
                <a:cs typeface="Red Hat Text" pitchFamily="34" charset="-120"/>
              </a:rPr>
              <a:t>Future Enhancements: </a:t>
            </a:r>
            <a:endParaRPr lang="en-US" sz="4400" dirty="0">
              <a:latin typeface="Engravers MT" panose="02090707080505020304" pitchFamily="18" charset="0"/>
            </a:endParaRPr>
          </a:p>
        </p:txBody>
      </p:sp>
      <p:sp>
        <p:nvSpPr>
          <p:cNvPr id="3" name="Text 1"/>
          <p:cNvSpPr/>
          <p:nvPr/>
        </p:nvSpPr>
        <p:spPr>
          <a:xfrm>
            <a:off x="837724" y="2752606"/>
            <a:ext cx="12954952" cy="383024"/>
          </a:xfrm>
          <a:prstGeom prst="rect">
            <a:avLst/>
          </a:prstGeom>
          <a:noFill/>
          <a:ln/>
        </p:spPr>
        <p:txBody>
          <a:bodyPr wrap="none" lIns="0" tIns="0" rIns="0" bIns="0" rtlCol="0" anchor="t"/>
          <a:lstStyle/>
          <a:p>
            <a:pPr marL="0" indent="0" algn="l">
              <a:lnSpc>
                <a:spcPts val="3000"/>
              </a:lnSpc>
              <a:buNone/>
            </a:pPr>
            <a:r>
              <a:rPr lang="en-US" sz="2800" dirty="0">
                <a:solidFill>
                  <a:srgbClr val="3B3535"/>
                </a:solidFill>
                <a:latin typeface="Roboto Light" pitchFamily="34" charset="0"/>
                <a:ea typeface="Roboto Light" pitchFamily="34" charset="-122"/>
                <a:cs typeface="Roboto Light" pitchFamily="34" charset="-120"/>
              </a:rPr>
              <a:t>Our roadmap focuses on improving model depth and data diversity.</a:t>
            </a:r>
            <a:endParaRPr lang="en-US" sz="2800" dirty="0"/>
          </a:p>
        </p:txBody>
      </p:sp>
      <p:sp>
        <p:nvSpPr>
          <p:cNvPr id="4" name="Shape 2"/>
          <p:cNvSpPr/>
          <p:nvPr/>
        </p:nvSpPr>
        <p:spPr>
          <a:xfrm>
            <a:off x="837724" y="3763804"/>
            <a:ext cx="4158734" cy="2895838"/>
          </a:xfrm>
          <a:prstGeom prst="roundRect">
            <a:avLst>
              <a:gd name="adj" fmla="val 5052"/>
            </a:avLst>
          </a:prstGeom>
          <a:solidFill>
            <a:srgbClr val="FFFAFA"/>
          </a:solidFill>
          <a:ln/>
        </p:spPr>
      </p:sp>
      <p:sp>
        <p:nvSpPr>
          <p:cNvPr id="5" name="Shape 3"/>
          <p:cNvSpPr/>
          <p:nvPr/>
        </p:nvSpPr>
        <p:spPr>
          <a:xfrm>
            <a:off x="837724" y="3733324"/>
            <a:ext cx="4158734" cy="121920"/>
          </a:xfrm>
          <a:prstGeom prst="roundRect">
            <a:avLst>
              <a:gd name="adj" fmla="val 29451"/>
            </a:avLst>
          </a:prstGeom>
          <a:solidFill>
            <a:srgbClr val="F5A3A3"/>
          </a:solidFill>
          <a:ln/>
        </p:spPr>
      </p:sp>
      <p:sp>
        <p:nvSpPr>
          <p:cNvPr id="6" name="Shape 4"/>
          <p:cNvSpPr/>
          <p:nvPr/>
        </p:nvSpPr>
        <p:spPr>
          <a:xfrm>
            <a:off x="2557998" y="3404830"/>
            <a:ext cx="718066" cy="718066"/>
          </a:xfrm>
          <a:prstGeom prst="roundRect">
            <a:avLst>
              <a:gd name="adj" fmla="val 127342"/>
            </a:avLst>
          </a:prstGeom>
          <a:solidFill>
            <a:srgbClr val="F5A3A3"/>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73382" y="3620214"/>
            <a:ext cx="287179" cy="287179"/>
          </a:xfrm>
          <a:prstGeom prst="rect">
            <a:avLst/>
          </a:prstGeom>
        </p:spPr>
      </p:pic>
      <p:sp>
        <p:nvSpPr>
          <p:cNvPr id="8" name="Text 5"/>
          <p:cNvSpPr/>
          <p:nvPr/>
        </p:nvSpPr>
        <p:spPr>
          <a:xfrm>
            <a:off x="1107519" y="436221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Diverse Datasets</a:t>
            </a:r>
            <a:endParaRPr lang="en-US" sz="2200" dirty="0"/>
          </a:p>
        </p:txBody>
      </p:sp>
      <p:sp>
        <p:nvSpPr>
          <p:cNvPr id="9" name="Text 6"/>
          <p:cNvSpPr/>
          <p:nvPr/>
        </p:nvSpPr>
        <p:spPr>
          <a:xfrm>
            <a:off x="1107519" y="4857750"/>
            <a:ext cx="3619143" cy="1149072"/>
          </a:xfrm>
          <a:prstGeom prst="rect">
            <a:avLst/>
          </a:prstGeom>
          <a:noFill/>
          <a:ln/>
        </p:spPr>
        <p:txBody>
          <a:bodyPr wrap="square" lIns="0" tIns="0" rIns="0" bIns="0" rtlCol="0" anchor="t"/>
          <a:lstStyle/>
          <a:p>
            <a:pPr marL="0" indent="0" algn="l">
              <a:lnSpc>
                <a:spcPts val="3000"/>
              </a:lnSpc>
              <a:buNone/>
            </a:pPr>
            <a:r>
              <a:rPr lang="en-US" sz="2000" dirty="0">
                <a:solidFill>
                  <a:srgbClr val="3B3535"/>
                </a:solidFill>
                <a:latin typeface="Roboto Light" pitchFamily="34" charset="0"/>
                <a:ea typeface="Roboto Light" pitchFamily="34" charset="-122"/>
                <a:cs typeface="Roboto Light" pitchFamily="34" charset="-120"/>
              </a:rPr>
              <a:t>Adding more varied datasets to improve generalization and reduce bias.</a:t>
            </a:r>
            <a:endParaRPr lang="en-US" sz="2000" dirty="0"/>
          </a:p>
        </p:txBody>
      </p:sp>
      <p:sp>
        <p:nvSpPr>
          <p:cNvPr id="10" name="Shape 7"/>
          <p:cNvSpPr/>
          <p:nvPr/>
        </p:nvSpPr>
        <p:spPr>
          <a:xfrm>
            <a:off x="5235773" y="3763804"/>
            <a:ext cx="4158734" cy="2895838"/>
          </a:xfrm>
          <a:prstGeom prst="roundRect">
            <a:avLst>
              <a:gd name="adj" fmla="val 5052"/>
            </a:avLst>
          </a:prstGeom>
          <a:solidFill>
            <a:srgbClr val="FFFAFA"/>
          </a:solidFill>
          <a:ln/>
        </p:spPr>
      </p:sp>
      <p:sp>
        <p:nvSpPr>
          <p:cNvPr id="11" name="Shape 8"/>
          <p:cNvSpPr/>
          <p:nvPr/>
        </p:nvSpPr>
        <p:spPr>
          <a:xfrm>
            <a:off x="5235773" y="3733324"/>
            <a:ext cx="4158734" cy="121920"/>
          </a:xfrm>
          <a:prstGeom prst="roundRect">
            <a:avLst>
              <a:gd name="adj" fmla="val 29451"/>
            </a:avLst>
          </a:prstGeom>
          <a:solidFill>
            <a:srgbClr val="F5A3A3"/>
          </a:solidFill>
          <a:ln/>
        </p:spPr>
      </p:sp>
      <p:sp>
        <p:nvSpPr>
          <p:cNvPr id="12" name="Shape 9"/>
          <p:cNvSpPr/>
          <p:nvPr/>
        </p:nvSpPr>
        <p:spPr>
          <a:xfrm>
            <a:off x="6956048" y="3404830"/>
            <a:ext cx="718066" cy="718066"/>
          </a:xfrm>
          <a:prstGeom prst="roundRect">
            <a:avLst>
              <a:gd name="adj" fmla="val 127342"/>
            </a:avLst>
          </a:prstGeom>
          <a:solidFill>
            <a:srgbClr val="F5A3A3"/>
          </a:solidFill>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71432" y="3620214"/>
            <a:ext cx="287179" cy="287179"/>
          </a:xfrm>
          <a:prstGeom prst="rect">
            <a:avLst/>
          </a:prstGeom>
        </p:spPr>
      </p:pic>
      <p:sp>
        <p:nvSpPr>
          <p:cNvPr id="14" name="Text 10"/>
          <p:cNvSpPr/>
          <p:nvPr/>
        </p:nvSpPr>
        <p:spPr>
          <a:xfrm>
            <a:off x="5505569" y="436221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Advanced Models</a:t>
            </a:r>
            <a:endParaRPr lang="en-US" sz="2200" dirty="0"/>
          </a:p>
        </p:txBody>
      </p:sp>
      <p:sp>
        <p:nvSpPr>
          <p:cNvPr id="15" name="Text 11"/>
          <p:cNvSpPr/>
          <p:nvPr/>
        </p:nvSpPr>
        <p:spPr>
          <a:xfrm>
            <a:off x="5505569" y="4857750"/>
            <a:ext cx="3619143" cy="1532096"/>
          </a:xfrm>
          <a:prstGeom prst="rect">
            <a:avLst/>
          </a:prstGeom>
          <a:noFill/>
          <a:ln/>
        </p:spPr>
        <p:txBody>
          <a:bodyPr wrap="square" lIns="0" tIns="0" rIns="0" bIns="0" rtlCol="0" anchor="t"/>
          <a:lstStyle/>
          <a:p>
            <a:pPr marL="0" indent="0" algn="l">
              <a:lnSpc>
                <a:spcPts val="3000"/>
              </a:lnSpc>
              <a:buNone/>
            </a:pPr>
            <a:r>
              <a:rPr lang="en-US" sz="2000" dirty="0">
                <a:solidFill>
                  <a:srgbClr val="3B3535"/>
                </a:solidFill>
                <a:latin typeface="Roboto Light" pitchFamily="34" charset="0"/>
                <a:ea typeface="Roboto Light" pitchFamily="34" charset="-122"/>
                <a:cs typeface="Roboto Light" pitchFamily="34" charset="-120"/>
              </a:rPr>
              <a:t>Implementing state-of-the-art architectures like FaceNet or ResNet for superior feature learning.</a:t>
            </a:r>
            <a:endParaRPr lang="en-US" sz="2000" dirty="0"/>
          </a:p>
        </p:txBody>
      </p:sp>
      <p:sp>
        <p:nvSpPr>
          <p:cNvPr id="16" name="Shape 12"/>
          <p:cNvSpPr/>
          <p:nvPr/>
        </p:nvSpPr>
        <p:spPr>
          <a:xfrm>
            <a:off x="9633823" y="3763804"/>
            <a:ext cx="4158853" cy="2895838"/>
          </a:xfrm>
          <a:prstGeom prst="roundRect">
            <a:avLst>
              <a:gd name="adj" fmla="val 5052"/>
            </a:avLst>
          </a:prstGeom>
          <a:solidFill>
            <a:srgbClr val="FFFAFA"/>
          </a:solidFill>
          <a:ln/>
        </p:spPr>
      </p:sp>
      <p:sp>
        <p:nvSpPr>
          <p:cNvPr id="17" name="Shape 13"/>
          <p:cNvSpPr/>
          <p:nvPr/>
        </p:nvSpPr>
        <p:spPr>
          <a:xfrm>
            <a:off x="9633823" y="3733324"/>
            <a:ext cx="4158853" cy="121920"/>
          </a:xfrm>
          <a:prstGeom prst="roundRect">
            <a:avLst>
              <a:gd name="adj" fmla="val 29451"/>
            </a:avLst>
          </a:prstGeom>
          <a:solidFill>
            <a:srgbClr val="F5A3A3"/>
          </a:solidFill>
          <a:ln/>
        </p:spPr>
      </p:sp>
      <p:sp>
        <p:nvSpPr>
          <p:cNvPr id="18" name="Shape 14"/>
          <p:cNvSpPr/>
          <p:nvPr/>
        </p:nvSpPr>
        <p:spPr>
          <a:xfrm>
            <a:off x="11354217" y="3404830"/>
            <a:ext cx="718066" cy="718066"/>
          </a:xfrm>
          <a:prstGeom prst="roundRect">
            <a:avLst>
              <a:gd name="adj" fmla="val 127342"/>
            </a:avLst>
          </a:prstGeom>
          <a:solidFill>
            <a:srgbClr val="F5A3A3"/>
          </a:solidFill>
          <a:ln/>
        </p:spPr>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69601" y="3620214"/>
            <a:ext cx="287179" cy="287179"/>
          </a:xfrm>
          <a:prstGeom prst="rect">
            <a:avLst/>
          </a:prstGeom>
        </p:spPr>
      </p:pic>
      <p:sp>
        <p:nvSpPr>
          <p:cNvPr id="20" name="Text 15"/>
          <p:cNvSpPr/>
          <p:nvPr/>
        </p:nvSpPr>
        <p:spPr>
          <a:xfrm>
            <a:off x="9903619" y="436221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Real-Time Systems</a:t>
            </a:r>
            <a:endParaRPr lang="en-US" sz="2200" dirty="0"/>
          </a:p>
        </p:txBody>
      </p:sp>
      <p:sp>
        <p:nvSpPr>
          <p:cNvPr id="21" name="Text 16"/>
          <p:cNvSpPr/>
          <p:nvPr/>
        </p:nvSpPr>
        <p:spPr>
          <a:xfrm>
            <a:off x="9903619" y="4857750"/>
            <a:ext cx="3619262" cy="1149072"/>
          </a:xfrm>
          <a:prstGeom prst="rect">
            <a:avLst/>
          </a:prstGeom>
          <a:noFill/>
          <a:ln/>
        </p:spPr>
        <p:txBody>
          <a:bodyPr wrap="square" lIns="0" tIns="0" rIns="0" bIns="0" rtlCol="0" anchor="t"/>
          <a:lstStyle/>
          <a:p>
            <a:pPr marL="0" indent="0" algn="l">
              <a:lnSpc>
                <a:spcPts val="3000"/>
              </a:lnSpc>
              <a:buNone/>
            </a:pPr>
            <a:r>
              <a:rPr lang="en-US" sz="2000" dirty="0">
                <a:solidFill>
                  <a:srgbClr val="3B3535"/>
                </a:solidFill>
                <a:latin typeface="Roboto Light" pitchFamily="34" charset="0"/>
                <a:ea typeface="Roboto Light" pitchFamily="34" charset="-122"/>
                <a:cs typeface="Roboto Light" pitchFamily="34" charset="-120"/>
              </a:rPr>
              <a:t>Developing low-latency recognition for immediate security and </a:t>
            </a:r>
            <a:r>
              <a:rPr lang="en-US" sz="2400" dirty="0">
                <a:solidFill>
                  <a:srgbClr val="3B3535"/>
                </a:solidFill>
                <a:latin typeface="Roboto Light" pitchFamily="34" charset="0"/>
                <a:ea typeface="Roboto Light" pitchFamily="34" charset="-122"/>
                <a:cs typeface="Roboto Light" pitchFamily="34" charset="-120"/>
              </a:rPr>
              <a:t>attendance</a:t>
            </a:r>
            <a:r>
              <a:rPr lang="en-US" sz="2000" dirty="0">
                <a:solidFill>
                  <a:srgbClr val="3B3535"/>
                </a:solidFill>
                <a:latin typeface="Roboto Light" pitchFamily="34" charset="0"/>
                <a:ea typeface="Roboto Light" pitchFamily="34" charset="-122"/>
                <a:cs typeface="Roboto Light" pitchFamily="34" charset="-120"/>
              </a:rPr>
              <a:t> applications.</a:t>
            </a:r>
            <a:endParaRPr lang="en-US" sz="2000" dirty="0"/>
          </a:p>
        </p:txBody>
      </p:sp>
      <p:sp>
        <p:nvSpPr>
          <p:cNvPr id="22" name="Rectangle 21">
            <a:extLst>
              <a:ext uri="{FF2B5EF4-FFF2-40B4-BE49-F238E27FC236}">
                <a16:creationId xmlns:a16="http://schemas.microsoft.com/office/drawing/2014/main" id="{794428FC-CDB6-8865-C4C2-8A308CFEA610}"/>
              </a:ext>
            </a:extLst>
          </p:cNvPr>
          <p:cNvSpPr/>
          <p:nvPr/>
        </p:nvSpPr>
        <p:spPr>
          <a:xfrm>
            <a:off x="0" y="7789985"/>
            <a:ext cx="14630400" cy="439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5091" y="569714"/>
            <a:ext cx="4874895" cy="609243"/>
          </a:xfrm>
          <a:prstGeom prst="rect">
            <a:avLst/>
          </a:prstGeom>
          <a:noFill/>
          <a:ln/>
        </p:spPr>
        <p:txBody>
          <a:bodyPr wrap="none" lIns="0" tIns="0" rIns="0" bIns="0" rtlCol="0" anchor="t"/>
          <a:lstStyle/>
          <a:p>
            <a:pPr indent="0">
              <a:lnSpc>
                <a:spcPts val="5500"/>
              </a:lnSpc>
              <a:buNone/>
            </a:pPr>
            <a:r>
              <a:rPr lang="en-US" sz="4400" dirty="0">
                <a:latin typeface="Engravers MT" panose="02090707080505020304" pitchFamily="18" charset="0"/>
              </a:rPr>
              <a:t>Potential Applications</a:t>
            </a:r>
          </a:p>
        </p:txBody>
      </p:sp>
      <p:sp>
        <p:nvSpPr>
          <p:cNvPr id="3" name="Text 1"/>
          <p:cNvSpPr/>
          <p:nvPr/>
        </p:nvSpPr>
        <p:spPr>
          <a:xfrm>
            <a:off x="725091" y="1593294"/>
            <a:ext cx="13180219" cy="331470"/>
          </a:xfrm>
          <a:prstGeom prst="rect">
            <a:avLst/>
          </a:prstGeom>
          <a:noFill/>
          <a:ln/>
        </p:spPr>
        <p:txBody>
          <a:bodyPr wrap="none" lIns="0" tIns="0" rIns="0" bIns="0" rtlCol="0" anchor="t"/>
          <a:lstStyle/>
          <a:p>
            <a:pPr marL="0" indent="0" algn="l">
              <a:lnSpc>
                <a:spcPts val="2600"/>
              </a:lnSpc>
              <a:buNone/>
            </a:pPr>
            <a:r>
              <a:rPr lang="en-US" sz="1600" dirty="0">
                <a:solidFill>
                  <a:srgbClr val="3B3535"/>
                </a:solidFill>
                <a:latin typeface="Roboto Light" pitchFamily="34" charset="0"/>
                <a:ea typeface="Roboto Light" pitchFamily="34" charset="-122"/>
                <a:cs typeface="Roboto Light" pitchFamily="34" charset="-120"/>
              </a:rPr>
              <a:t>Where this highly accurate face recognition technology can make an impact.</a:t>
            </a:r>
            <a:endParaRPr lang="en-US" sz="1600" dirty="0"/>
          </a:p>
        </p:txBody>
      </p:sp>
      <p:pic>
        <p:nvPicPr>
          <p:cNvPr id="4" name="Image 0" descr="preencoded.png"/>
          <p:cNvPicPr>
            <a:picLocks noChangeAspect="1"/>
          </p:cNvPicPr>
          <p:nvPr/>
        </p:nvPicPr>
        <p:blipFill>
          <a:blip r:embed="rId3"/>
          <a:stretch>
            <a:fillRect/>
          </a:stretch>
        </p:blipFill>
        <p:spPr>
          <a:xfrm>
            <a:off x="725091" y="2157770"/>
            <a:ext cx="4220766" cy="4220766"/>
          </a:xfrm>
          <a:prstGeom prst="rect">
            <a:avLst/>
          </a:prstGeom>
        </p:spPr>
      </p:pic>
      <p:sp>
        <p:nvSpPr>
          <p:cNvPr id="5" name="Text 2"/>
          <p:cNvSpPr/>
          <p:nvPr/>
        </p:nvSpPr>
        <p:spPr>
          <a:xfrm>
            <a:off x="725091" y="6585704"/>
            <a:ext cx="2437448" cy="304562"/>
          </a:xfrm>
          <a:prstGeom prst="rect">
            <a:avLst/>
          </a:prstGeom>
          <a:noFill/>
          <a:ln/>
        </p:spPr>
        <p:txBody>
          <a:bodyPr wrap="none" lIns="0" tIns="0" rIns="0" bIns="0" rtlCol="0" anchor="t"/>
          <a:lstStyle/>
          <a:p>
            <a:pPr marL="0" indent="0" algn="l">
              <a:lnSpc>
                <a:spcPts val="2350"/>
              </a:lnSpc>
              <a:buNone/>
            </a:pPr>
            <a:r>
              <a:rPr lang="en-US" sz="1900" dirty="0">
                <a:solidFill>
                  <a:srgbClr val="3B3535"/>
                </a:solidFill>
                <a:latin typeface="Red Hat Text" pitchFamily="34" charset="0"/>
                <a:ea typeface="Red Hat Text" pitchFamily="34" charset="-122"/>
                <a:cs typeface="Red Hat Text" pitchFamily="34" charset="-120"/>
              </a:rPr>
              <a:t>Enhanced Security</a:t>
            </a:r>
            <a:endParaRPr lang="en-US" sz="1900" dirty="0"/>
          </a:p>
        </p:txBody>
      </p:sp>
      <p:sp>
        <p:nvSpPr>
          <p:cNvPr id="6" name="Text 3"/>
          <p:cNvSpPr/>
          <p:nvPr/>
        </p:nvSpPr>
        <p:spPr>
          <a:xfrm>
            <a:off x="725091" y="7014567"/>
            <a:ext cx="4220766" cy="662940"/>
          </a:xfrm>
          <a:prstGeom prst="rect">
            <a:avLst/>
          </a:prstGeom>
          <a:noFill/>
          <a:ln/>
        </p:spPr>
        <p:txBody>
          <a:bodyPr wrap="square" lIns="0" tIns="0" rIns="0" bIns="0" rtlCol="0" anchor="t"/>
          <a:lstStyle/>
          <a:p>
            <a:pPr marL="0" indent="0" algn="l">
              <a:lnSpc>
                <a:spcPts val="2600"/>
              </a:lnSpc>
              <a:buNone/>
            </a:pPr>
            <a:r>
              <a:rPr lang="en-US" sz="1600" dirty="0">
                <a:solidFill>
                  <a:srgbClr val="3B3535"/>
                </a:solidFill>
                <a:latin typeface="Roboto Light" pitchFamily="34" charset="0"/>
                <a:ea typeface="Roboto Light" pitchFamily="34" charset="-122"/>
                <a:cs typeface="Roboto Light" pitchFamily="34" charset="-120"/>
              </a:rPr>
              <a:t>Access control and surveillance systems requiring reliable identity verification.</a:t>
            </a:r>
            <a:endParaRPr lang="en-US" sz="1600" dirty="0"/>
          </a:p>
        </p:txBody>
      </p:sp>
      <p:pic>
        <p:nvPicPr>
          <p:cNvPr id="7" name="Image 1" descr="preencoded.png"/>
          <p:cNvPicPr>
            <a:picLocks noChangeAspect="1"/>
          </p:cNvPicPr>
          <p:nvPr/>
        </p:nvPicPr>
        <p:blipFill>
          <a:blip r:embed="rId4"/>
          <a:stretch>
            <a:fillRect/>
          </a:stretch>
        </p:blipFill>
        <p:spPr>
          <a:xfrm>
            <a:off x="5204817" y="2157770"/>
            <a:ext cx="4220766" cy="4220766"/>
          </a:xfrm>
          <a:prstGeom prst="rect">
            <a:avLst/>
          </a:prstGeom>
        </p:spPr>
      </p:pic>
      <p:sp>
        <p:nvSpPr>
          <p:cNvPr id="8" name="Text 4"/>
          <p:cNvSpPr/>
          <p:nvPr/>
        </p:nvSpPr>
        <p:spPr>
          <a:xfrm>
            <a:off x="5204817" y="6585704"/>
            <a:ext cx="2537698" cy="304562"/>
          </a:xfrm>
          <a:prstGeom prst="rect">
            <a:avLst/>
          </a:prstGeom>
          <a:noFill/>
          <a:ln/>
        </p:spPr>
        <p:txBody>
          <a:bodyPr wrap="none" lIns="0" tIns="0" rIns="0" bIns="0" rtlCol="0" anchor="t"/>
          <a:lstStyle/>
          <a:p>
            <a:pPr marL="0" indent="0" algn="l">
              <a:lnSpc>
                <a:spcPts val="2350"/>
              </a:lnSpc>
              <a:buNone/>
            </a:pPr>
            <a:r>
              <a:rPr lang="en-US" sz="1900" dirty="0">
                <a:solidFill>
                  <a:srgbClr val="3B3535"/>
                </a:solidFill>
                <a:latin typeface="Red Hat Text" pitchFamily="34" charset="0"/>
                <a:ea typeface="Red Hat Text" pitchFamily="34" charset="-122"/>
                <a:cs typeface="Red Hat Text" pitchFamily="34" charset="-120"/>
              </a:rPr>
              <a:t>Automated Attendance</a:t>
            </a:r>
            <a:endParaRPr lang="en-US" sz="1900" dirty="0"/>
          </a:p>
        </p:txBody>
      </p:sp>
      <p:sp>
        <p:nvSpPr>
          <p:cNvPr id="9" name="Text 5"/>
          <p:cNvSpPr/>
          <p:nvPr/>
        </p:nvSpPr>
        <p:spPr>
          <a:xfrm>
            <a:off x="5204817" y="7014567"/>
            <a:ext cx="4220766" cy="662940"/>
          </a:xfrm>
          <a:prstGeom prst="rect">
            <a:avLst/>
          </a:prstGeom>
          <a:noFill/>
          <a:ln/>
        </p:spPr>
        <p:txBody>
          <a:bodyPr wrap="square" lIns="0" tIns="0" rIns="0" bIns="0" rtlCol="0" anchor="t"/>
          <a:lstStyle/>
          <a:p>
            <a:pPr marL="0" indent="0" algn="l">
              <a:lnSpc>
                <a:spcPts val="2600"/>
              </a:lnSpc>
              <a:buNone/>
            </a:pPr>
            <a:r>
              <a:rPr lang="en-US" sz="1600" dirty="0">
                <a:solidFill>
                  <a:srgbClr val="3B3535"/>
                </a:solidFill>
                <a:latin typeface="Roboto Light" pitchFamily="34" charset="0"/>
                <a:ea typeface="Roboto Light" pitchFamily="34" charset="-122"/>
                <a:cs typeface="Roboto Light" pitchFamily="34" charset="-120"/>
              </a:rPr>
              <a:t>Streamlining check-in/check-out processes in corporate or educational settings.</a:t>
            </a:r>
            <a:endParaRPr lang="en-US" sz="1600" dirty="0"/>
          </a:p>
        </p:txBody>
      </p:sp>
      <p:pic>
        <p:nvPicPr>
          <p:cNvPr id="10" name="Image 2" descr="preencoded.png"/>
          <p:cNvPicPr>
            <a:picLocks noChangeAspect="1"/>
          </p:cNvPicPr>
          <p:nvPr/>
        </p:nvPicPr>
        <p:blipFill>
          <a:blip r:embed="rId5"/>
          <a:stretch>
            <a:fillRect/>
          </a:stretch>
        </p:blipFill>
        <p:spPr>
          <a:xfrm>
            <a:off x="9684544" y="2157770"/>
            <a:ext cx="4220766" cy="4220766"/>
          </a:xfrm>
          <a:prstGeom prst="rect">
            <a:avLst/>
          </a:prstGeom>
        </p:spPr>
      </p:pic>
      <p:sp>
        <p:nvSpPr>
          <p:cNvPr id="11" name="Text 6"/>
          <p:cNvSpPr/>
          <p:nvPr/>
        </p:nvSpPr>
        <p:spPr>
          <a:xfrm>
            <a:off x="9684544" y="6585704"/>
            <a:ext cx="2710101" cy="304562"/>
          </a:xfrm>
          <a:prstGeom prst="rect">
            <a:avLst/>
          </a:prstGeom>
          <a:noFill/>
          <a:ln/>
        </p:spPr>
        <p:txBody>
          <a:bodyPr wrap="none" lIns="0" tIns="0" rIns="0" bIns="0" rtlCol="0" anchor="t"/>
          <a:lstStyle/>
          <a:p>
            <a:pPr marL="0" indent="0" algn="l">
              <a:lnSpc>
                <a:spcPts val="2350"/>
              </a:lnSpc>
              <a:buNone/>
            </a:pPr>
            <a:r>
              <a:rPr lang="en-US" sz="1900" dirty="0">
                <a:solidFill>
                  <a:srgbClr val="3B3535"/>
                </a:solidFill>
                <a:latin typeface="Red Hat Text" pitchFamily="34" charset="0"/>
                <a:ea typeface="Red Hat Text" pitchFamily="34" charset="-122"/>
                <a:cs typeface="Red Hat Text" pitchFamily="34" charset="-120"/>
              </a:rPr>
              <a:t>Biometric Authentication</a:t>
            </a:r>
            <a:endParaRPr lang="en-US" sz="1900" dirty="0"/>
          </a:p>
        </p:txBody>
      </p:sp>
      <p:sp>
        <p:nvSpPr>
          <p:cNvPr id="12" name="Text 7"/>
          <p:cNvSpPr/>
          <p:nvPr/>
        </p:nvSpPr>
        <p:spPr>
          <a:xfrm>
            <a:off x="9684544" y="7014567"/>
            <a:ext cx="4220766" cy="662940"/>
          </a:xfrm>
          <a:prstGeom prst="rect">
            <a:avLst/>
          </a:prstGeom>
          <a:noFill/>
          <a:ln/>
        </p:spPr>
        <p:txBody>
          <a:bodyPr wrap="square" lIns="0" tIns="0" rIns="0" bIns="0" rtlCol="0" anchor="t"/>
          <a:lstStyle/>
          <a:p>
            <a:pPr marL="0" indent="0" algn="l">
              <a:lnSpc>
                <a:spcPts val="2600"/>
              </a:lnSpc>
              <a:buNone/>
            </a:pPr>
            <a:r>
              <a:rPr lang="en-US" sz="1600" dirty="0">
                <a:solidFill>
                  <a:srgbClr val="3B3535"/>
                </a:solidFill>
                <a:latin typeface="Roboto Light" pitchFamily="34" charset="0"/>
                <a:ea typeface="Roboto Light" pitchFamily="34" charset="-122"/>
                <a:cs typeface="Roboto Light" pitchFamily="34" charset="-120"/>
              </a:rPr>
              <a:t>Secure user login and transaction verification on mobile devices.</a:t>
            </a:r>
            <a:endParaRPr lang="en-US" sz="1600" dirty="0"/>
          </a:p>
        </p:txBody>
      </p:sp>
      <p:sp>
        <p:nvSpPr>
          <p:cNvPr id="13" name="Rectangle 12">
            <a:extLst>
              <a:ext uri="{FF2B5EF4-FFF2-40B4-BE49-F238E27FC236}">
                <a16:creationId xmlns:a16="http://schemas.microsoft.com/office/drawing/2014/main" id="{8413B1CF-593E-233D-59C4-56A0486EC45A}"/>
              </a:ext>
            </a:extLst>
          </p:cNvPr>
          <p:cNvSpPr/>
          <p:nvPr/>
        </p:nvSpPr>
        <p:spPr>
          <a:xfrm>
            <a:off x="0" y="7789985"/>
            <a:ext cx="14630400" cy="439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E87897-FFEC-D3DC-B3E7-FA6B8A099641}"/>
              </a:ext>
            </a:extLst>
          </p:cNvPr>
          <p:cNvSpPr/>
          <p:nvPr/>
        </p:nvSpPr>
        <p:spPr>
          <a:xfrm>
            <a:off x="0" y="7789985"/>
            <a:ext cx="14630400" cy="439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0">
            <a:extLst>
              <a:ext uri="{FF2B5EF4-FFF2-40B4-BE49-F238E27FC236}">
                <a16:creationId xmlns:a16="http://schemas.microsoft.com/office/drawing/2014/main" id="{9A477169-BC01-034A-5C1B-C7D370B07CB1}"/>
              </a:ext>
            </a:extLst>
          </p:cNvPr>
          <p:cNvSpPr/>
          <p:nvPr/>
        </p:nvSpPr>
        <p:spPr>
          <a:xfrm>
            <a:off x="837724" y="1569839"/>
            <a:ext cx="11517392" cy="704017"/>
          </a:xfrm>
          <a:prstGeom prst="rect">
            <a:avLst/>
          </a:prstGeom>
          <a:noFill/>
          <a:ln/>
        </p:spPr>
        <p:txBody>
          <a:bodyPr wrap="none" lIns="0" tIns="0" rIns="0" bIns="0" rtlCol="0" anchor="t"/>
          <a:lstStyle/>
          <a:p>
            <a:pPr>
              <a:lnSpc>
                <a:spcPts val="5500"/>
              </a:lnSpc>
            </a:pPr>
            <a:r>
              <a:rPr lang="en-US" sz="4400" dirty="0">
                <a:latin typeface="Engravers MT" panose="02090707080505020304" pitchFamily="18" charset="0"/>
              </a:rPr>
              <a:t>Model </a:t>
            </a:r>
            <a:r>
              <a:rPr lang="en-US" sz="4800" dirty="0">
                <a:latin typeface="Engravers MT" panose="02090707080505020304" pitchFamily="18" charset="0"/>
              </a:rPr>
              <a:t>Demonstration</a:t>
            </a:r>
            <a:r>
              <a:rPr lang="en-US" sz="4400" dirty="0">
                <a:latin typeface="Engravers MT" panose="02090707080505020304" pitchFamily="18" charset="0"/>
              </a:rPr>
              <a:t>:</a:t>
            </a:r>
          </a:p>
        </p:txBody>
      </p:sp>
      <p:sp>
        <p:nvSpPr>
          <p:cNvPr id="7" name="TextBox 6">
            <a:extLst>
              <a:ext uri="{FF2B5EF4-FFF2-40B4-BE49-F238E27FC236}">
                <a16:creationId xmlns:a16="http://schemas.microsoft.com/office/drawing/2014/main" id="{5C078112-E236-C380-AD3B-C5E432A3FB63}"/>
              </a:ext>
            </a:extLst>
          </p:cNvPr>
          <p:cNvSpPr txBox="1"/>
          <p:nvPr/>
        </p:nvSpPr>
        <p:spPr>
          <a:xfrm>
            <a:off x="281353" y="2787299"/>
            <a:ext cx="14138031" cy="2554545"/>
          </a:xfrm>
          <a:prstGeom prst="rect">
            <a:avLst/>
          </a:prstGeom>
          <a:noFill/>
        </p:spPr>
        <p:txBody>
          <a:bodyPr wrap="square" rtlCol="0">
            <a:spAutoFit/>
          </a:bodyPr>
          <a:lstStyle/>
          <a:p>
            <a:pPr marL="571500" indent="-571500">
              <a:buFont typeface="Arial" panose="020B0604020202020204" pitchFamily="34" charset="0"/>
              <a:buChar char="•"/>
            </a:pPr>
            <a:r>
              <a:rPr lang="en-US" sz="4000" dirty="0"/>
              <a:t>Next, we will demonstrate our Face Recognition Model in Anaconda.</a:t>
            </a:r>
          </a:p>
          <a:p>
            <a:pPr marL="571500" indent="-571500">
              <a:buFont typeface="Arial" panose="020B0604020202020204" pitchFamily="34" charset="0"/>
              <a:buChar char="•"/>
            </a:pPr>
            <a:r>
              <a:rPr lang="en-US" sz="4000" dirty="0"/>
              <a:t>The code will show how Deep CNN and Constraint Filtering work together to detect and match facial features accurately.</a:t>
            </a:r>
          </a:p>
        </p:txBody>
      </p:sp>
    </p:spTree>
    <p:extLst>
      <p:ext uri="{BB962C8B-B14F-4D97-AF65-F5344CB8AC3E}">
        <p14:creationId xmlns:p14="http://schemas.microsoft.com/office/powerpoint/2010/main" val="907336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3" y="1915734"/>
            <a:ext cx="7468553" cy="932479"/>
          </a:xfrm>
          <a:prstGeom prst="rect">
            <a:avLst/>
          </a:prstGeom>
          <a:noFill/>
          <a:ln/>
        </p:spPr>
        <p:txBody>
          <a:bodyPr wrap="square" lIns="0" tIns="0" rIns="0" bIns="0" rtlCol="0" anchor="t"/>
          <a:lstStyle/>
          <a:p>
            <a:pPr marL="0" indent="0" algn="l">
              <a:lnSpc>
                <a:spcPts val="5500"/>
              </a:lnSpc>
              <a:buNone/>
            </a:pPr>
            <a:r>
              <a:rPr lang="en-US" sz="4400" b="1" dirty="0">
                <a:solidFill>
                  <a:schemeClr val="accent2"/>
                </a:solidFill>
                <a:latin typeface="Engravers MT" panose="02090707080505020304" pitchFamily="18" charset="0"/>
                <a:ea typeface="Red Hat Text" pitchFamily="34" charset="-122"/>
                <a:cs typeface="Red Hat Text" pitchFamily="34" charset="-120"/>
              </a:rPr>
              <a:t>Face Recognition Matching</a:t>
            </a:r>
            <a:endParaRPr lang="en-US" sz="4400" b="1" dirty="0">
              <a:solidFill>
                <a:schemeClr val="accent2"/>
              </a:solidFill>
              <a:latin typeface="Engravers MT" panose="02090707080505020304" pitchFamily="18" charset="0"/>
            </a:endParaRPr>
          </a:p>
        </p:txBody>
      </p:sp>
      <p:sp>
        <p:nvSpPr>
          <p:cNvPr id="4" name="Text 1"/>
          <p:cNvSpPr/>
          <p:nvPr/>
        </p:nvSpPr>
        <p:spPr>
          <a:xfrm>
            <a:off x="837724" y="4615220"/>
            <a:ext cx="7468553" cy="766048"/>
          </a:xfrm>
          <a:prstGeom prst="rect">
            <a:avLst/>
          </a:prstGeom>
          <a:noFill/>
          <a:ln/>
        </p:spPr>
        <p:txBody>
          <a:bodyPr wrap="square" lIns="0" tIns="0" rIns="0" bIns="0" rtlCol="0" anchor="t"/>
          <a:lstStyle/>
          <a:p>
            <a:pPr>
              <a:lnSpc>
                <a:spcPts val="3000"/>
              </a:lnSpc>
            </a:pPr>
            <a:r>
              <a:rPr lang="en-US" sz="2000" b="1" dirty="0">
                <a:latin typeface="Bahnschrift" panose="020B0502040204020203" pitchFamily="34" charset="0"/>
              </a:rPr>
              <a:t>Face Recognition</a:t>
            </a:r>
            <a:r>
              <a:rPr lang="en-US" sz="2000" dirty="0">
                <a:latin typeface="Bahnschrift" panose="020B0502040204020203" pitchFamily="34" charset="0"/>
              </a:rPr>
              <a:t> is a biometric technology that identifies or verifies a person by analyzing and comparing unique facial features such as eyes, nose, mouth, and facial structure. It uses advanced algorithms and deep learning models to detect faces in images or videos and match them with stored data for accurate identification</a:t>
            </a:r>
            <a:endParaRPr lang="en-US" sz="1850" dirty="0">
              <a:latin typeface="Bahnschrift" panose="020B050204020402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17F2A3-F482-8478-D11E-F6E0EF176B19}"/>
              </a:ext>
            </a:extLst>
          </p:cNvPr>
          <p:cNvSpPr/>
          <p:nvPr/>
        </p:nvSpPr>
        <p:spPr>
          <a:xfrm>
            <a:off x="0" y="7789985"/>
            <a:ext cx="14630400" cy="439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06898D3-EC75-23D3-05FD-B4DF8B2369A5}"/>
              </a:ext>
            </a:extLst>
          </p:cNvPr>
          <p:cNvSpPr txBox="1"/>
          <p:nvPr/>
        </p:nvSpPr>
        <p:spPr>
          <a:xfrm>
            <a:off x="837724" y="738554"/>
            <a:ext cx="12702430" cy="1077218"/>
          </a:xfrm>
          <a:prstGeom prst="rect">
            <a:avLst/>
          </a:prstGeom>
          <a:noFill/>
        </p:spPr>
        <p:txBody>
          <a:bodyPr wrap="square" rtlCol="0">
            <a:spAutoFit/>
          </a:bodyPr>
          <a:lstStyle/>
          <a:p>
            <a:pPr algn="ctr"/>
            <a:r>
              <a:rPr lang="en-US" sz="3200" b="1" dirty="0">
                <a:latin typeface="Engravers MT" panose="02090707080505020304" pitchFamily="18" charset="0"/>
              </a:rPr>
              <a:t>Problems in Facial Recognition Matching</a:t>
            </a:r>
          </a:p>
        </p:txBody>
      </p:sp>
      <p:sp>
        <p:nvSpPr>
          <p:cNvPr id="4" name="TextBox 3">
            <a:extLst>
              <a:ext uri="{FF2B5EF4-FFF2-40B4-BE49-F238E27FC236}">
                <a16:creationId xmlns:a16="http://schemas.microsoft.com/office/drawing/2014/main" id="{F79AFD61-E6E2-BD14-9B2E-D322CFBA53BE}"/>
              </a:ext>
            </a:extLst>
          </p:cNvPr>
          <p:cNvSpPr txBox="1"/>
          <p:nvPr/>
        </p:nvSpPr>
        <p:spPr>
          <a:xfrm>
            <a:off x="837724" y="2391508"/>
            <a:ext cx="12702430" cy="6494085"/>
          </a:xfrm>
          <a:prstGeom prst="rect">
            <a:avLst/>
          </a:prstGeom>
          <a:noFill/>
        </p:spPr>
        <p:txBody>
          <a:bodyPr wrap="square" rtlCol="0">
            <a:spAutoFit/>
          </a:bodyPr>
          <a:lstStyle/>
          <a:p>
            <a:r>
              <a:rPr lang="en-US" sz="3200" dirty="0"/>
              <a:t>3.  </a:t>
            </a:r>
            <a:r>
              <a:rPr lang="en-US" sz="3200" b="1" dirty="0"/>
              <a:t>Facial Expression Changes</a:t>
            </a:r>
            <a:br>
              <a:rPr lang="en-US" sz="3200" dirty="0"/>
            </a:br>
            <a:r>
              <a:rPr lang="en-US" sz="3200" dirty="0"/>
              <a:t>Smiling, angry, or neutral faces shift feature positions.</a:t>
            </a:r>
            <a:br>
              <a:rPr lang="en-US" sz="3200" dirty="0"/>
            </a:br>
            <a:r>
              <a:rPr lang="en-US" sz="3200" dirty="0"/>
              <a:t>          Model may fail to match due to geometry changes.</a:t>
            </a:r>
          </a:p>
          <a:p>
            <a:endParaRPr lang="en-US" sz="3200" dirty="0"/>
          </a:p>
          <a:p>
            <a:r>
              <a:rPr lang="en-US" sz="3200" dirty="0"/>
              <a:t>4.  </a:t>
            </a:r>
            <a:r>
              <a:rPr lang="en-US" sz="3200" b="1" dirty="0"/>
              <a:t>Aging and Makeup</a:t>
            </a:r>
            <a:br>
              <a:rPr lang="en-US" sz="3200" dirty="0"/>
            </a:br>
            <a:r>
              <a:rPr lang="en-US" sz="3200" dirty="0"/>
              <a:t>Age, makeup, beard, or hairstyle alter the look.</a:t>
            </a:r>
            <a:br>
              <a:rPr lang="en-US" sz="3200" dirty="0"/>
            </a:br>
            <a:r>
              <a:rPr lang="en-US" sz="3200" dirty="0"/>
              <a:t>         Model may not recognize the same person over time.</a:t>
            </a:r>
          </a:p>
          <a:p>
            <a:endParaRPr lang="en-US" sz="3200" dirty="0"/>
          </a:p>
          <a:p>
            <a:r>
              <a:rPr lang="en-US" sz="3200" dirty="0"/>
              <a:t>5.  </a:t>
            </a:r>
            <a:r>
              <a:rPr lang="en-US" sz="3200" b="1" dirty="0"/>
              <a:t>Low-Resolution or Blurry Images</a:t>
            </a:r>
            <a:br>
              <a:rPr lang="en-US" sz="3200" dirty="0"/>
            </a:br>
            <a:r>
              <a:rPr lang="en-US" sz="3200" dirty="0"/>
              <a:t>Blurry or low-quality images lose important facial details.</a:t>
            </a:r>
            <a:br>
              <a:rPr lang="en-US" sz="3200" dirty="0"/>
            </a:br>
            <a:r>
              <a:rPr lang="en-US" sz="3200" dirty="0"/>
              <a:t>        Model can’t extract enough features for correct matching.</a:t>
            </a:r>
            <a:br>
              <a:rPr lang="en-US" sz="3200" dirty="0"/>
            </a:br>
            <a:endParaRPr lang="en-US" sz="3200" dirty="0"/>
          </a:p>
          <a:p>
            <a:endParaRPr lang="en-US" sz="3200" dirty="0"/>
          </a:p>
        </p:txBody>
      </p:sp>
      <p:sp>
        <p:nvSpPr>
          <p:cNvPr id="5" name="Arrow: Right 4">
            <a:extLst>
              <a:ext uri="{FF2B5EF4-FFF2-40B4-BE49-F238E27FC236}">
                <a16:creationId xmlns:a16="http://schemas.microsoft.com/office/drawing/2014/main" id="{D7163A11-4606-A608-4239-88136F38291E}"/>
              </a:ext>
            </a:extLst>
          </p:cNvPr>
          <p:cNvSpPr/>
          <p:nvPr/>
        </p:nvSpPr>
        <p:spPr>
          <a:xfrm>
            <a:off x="837724" y="3481754"/>
            <a:ext cx="738554" cy="422031"/>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1A4AAA4E-F04C-9CA7-1D31-A0DC1348FD87}"/>
              </a:ext>
            </a:extLst>
          </p:cNvPr>
          <p:cNvSpPr/>
          <p:nvPr/>
        </p:nvSpPr>
        <p:spPr>
          <a:xfrm>
            <a:off x="837724" y="5424853"/>
            <a:ext cx="738554" cy="422031"/>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B2A23D66-7158-28AE-B462-175170E8AAD0}"/>
              </a:ext>
            </a:extLst>
          </p:cNvPr>
          <p:cNvSpPr/>
          <p:nvPr/>
        </p:nvSpPr>
        <p:spPr>
          <a:xfrm>
            <a:off x="837724" y="7367954"/>
            <a:ext cx="738554" cy="422031"/>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5129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D42412-F6D0-F6E3-D6B9-B77A9197A93E}"/>
              </a:ext>
            </a:extLst>
          </p:cNvPr>
          <p:cNvSpPr/>
          <p:nvPr/>
        </p:nvSpPr>
        <p:spPr>
          <a:xfrm>
            <a:off x="0" y="7789985"/>
            <a:ext cx="14630400" cy="439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0">
            <a:extLst>
              <a:ext uri="{FF2B5EF4-FFF2-40B4-BE49-F238E27FC236}">
                <a16:creationId xmlns:a16="http://schemas.microsoft.com/office/drawing/2014/main" id="{0064B08D-A5F3-C5CD-FAC2-DFCCB977B139}"/>
              </a:ext>
            </a:extLst>
          </p:cNvPr>
          <p:cNvSpPr/>
          <p:nvPr/>
        </p:nvSpPr>
        <p:spPr>
          <a:xfrm>
            <a:off x="837724" y="-3182111"/>
            <a:ext cx="7391876" cy="4590288"/>
          </a:xfrm>
          <a:prstGeom prst="rect">
            <a:avLst/>
          </a:prstGeom>
          <a:noFill/>
          <a:ln/>
        </p:spPr>
        <p:txBody>
          <a:bodyPr wrap="none" lIns="0" tIns="0" rIns="0" bIns="0" rtlCol="0" anchor="t"/>
          <a:lstStyle/>
          <a:p>
            <a:endParaRPr lang="en-US" sz="2800" dirty="0"/>
          </a:p>
        </p:txBody>
      </p:sp>
      <p:sp>
        <p:nvSpPr>
          <p:cNvPr id="5" name="TextBox 4">
            <a:extLst>
              <a:ext uri="{FF2B5EF4-FFF2-40B4-BE49-F238E27FC236}">
                <a16:creationId xmlns:a16="http://schemas.microsoft.com/office/drawing/2014/main" id="{2BF06E0F-7F4B-5F9A-B373-4F8331AAF16A}"/>
              </a:ext>
            </a:extLst>
          </p:cNvPr>
          <p:cNvSpPr txBox="1"/>
          <p:nvPr/>
        </p:nvSpPr>
        <p:spPr>
          <a:xfrm>
            <a:off x="837724" y="738554"/>
            <a:ext cx="12702430" cy="1077218"/>
          </a:xfrm>
          <a:prstGeom prst="rect">
            <a:avLst/>
          </a:prstGeom>
          <a:noFill/>
        </p:spPr>
        <p:txBody>
          <a:bodyPr wrap="square" rtlCol="0">
            <a:spAutoFit/>
          </a:bodyPr>
          <a:lstStyle/>
          <a:p>
            <a:pPr algn="ctr"/>
            <a:r>
              <a:rPr lang="en-US" sz="3200" b="1" dirty="0">
                <a:latin typeface="Engravers MT" panose="02090707080505020304" pitchFamily="18" charset="0"/>
              </a:rPr>
              <a:t>Problems in Facial Recognition Matching</a:t>
            </a:r>
          </a:p>
        </p:txBody>
      </p:sp>
      <p:sp>
        <p:nvSpPr>
          <p:cNvPr id="6" name="TextBox 5">
            <a:extLst>
              <a:ext uri="{FF2B5EF4-FFF2-40B4-BE49-F238E27FC236}">
                <a16:creationId xmlns:a16="http://schemas.microsoft.com/office/drawing/2014/main" id="{15E2A67E-2952-59A8-435C-F233D4A68756}"/>
              </a:ext>
            </a:extLst>
          </p:cNvPr>
          <p:cNvSpPr txBox="1"/>
          <p:nvPr/>
        </p:nvSpPr>
        <p:spPr>
          <a:xfrm>
            <a:off x="351692" y="2584938"/>
            <a:ext cx="13628077" cy="5016758"/>
          </a:xfrm>
          <a:prstGeom prst="rect">
            <a:avLst/>
          </a:prstGeom>
          <a:noFill/>
        </p:spPr>
        <p:txBody>
          <a:bodyPr wrap="square" rtlCol="0">
            <a:spAutoFit/>
          </a:bodyPr>
          <a:lstStyle/>
          <a:p>
            <a:r>
              <a:rPr lang="en-US" sz="3200" dirty="0"/>
              <a:t>1.  </a:t>
            </a:r>
            <a:r>
              <a:rPr lang="en-US" sz="3200" b="1" dirty="0"/>
              <a:t>Pose Variation (Face Angle Changes)</a:t>
            </a:r>
            <a:br>
              <a:rPr lang="en-US" sz="3200" dirty="0"/>
            </a:br>
            <a:r>
              <a:rPr lang="en-US" sz="3200" dirty="0"/>
              <a:t>When a person’s face is turned to the side, up, or down, facial features appear different.</a:t>
            </a:r>
            <a:br>
              <a:rPr lang="en-US" sz="3200" dirty="0"/>
            </a:br>
            <a:r>
              <a:rPr lang="en-US" sz="3200" dirty="0"/>
              <a:t>        Model finds it hard to recognize the same person from different angles.</a:t>
            </a:r>
            <a:br>
              <a:rPr lang="en-US" sz="3200" dirty="0"/>
            </a:br>
            <a:r>
              <a:rPr lang="en-US" sz="3200" i="1" dirty="0"/>
              <a:t>Example:</a:t>
            </a:r>
            <a:r>
              <a:rPr lang="en-US" sz="3200" dirty="0"/>
              <a:t> Passport photo vs. side selfie.</a:t>
            </a:r>
            <a:br>
              <a:rPr lang="en-US" sz="3200" dirty="0"/>
            </a:br>
            <a:endParaRPr lang="en-US" sz="3200" dirty="0"/>
          </a:p>
          <a:p>
            <a:r>
              <a:rPr lang="en-US" sz="3200" dirty="0"/>
              <a:t>2.  </a:t>
            </a:r>
            <a:r>
              <a:rPr lang="en-US" sz="3200" b="1" dirty="0"/>
              <a:t>Lighting and Background Differences</a:t>
            </a:r>
            <a:br>
              <a:rPr lang="en-US" sz="3200" dirty="0"/>
            </a:br>
            <a:r>
              <a:rPr lang="en-US" sz="3200" dirty="0"/>
              <a:t>Bright light, shadows, or dark backgrounds can distort features.</a:t>
            </a:r>
            <a:br>
              <a:rPr lang="en-US" sz="3200" dirty="0"/>
            </a:br>
            <a:r>
              <a:rPr lang="en-US" sz="3200" dirty="0"/>
              <a:t>         Model may think it’s a different person.</a:t>
            </a:r>
            <a:br>
              <a:rPr lang="en-US" sz="3200" dirty="0"/>
            </a:br>
            <a:r>
              <a:rPr lang="en-US" sz="3200" dirty="0"/>
              <a:t> </a:t>
            </a:r>
            <a:r>
              <a:rPr lang="en-US" sz="3200" i="1" dirty="0"/>
              <a:t>Example:</a:t>
            </a:r>
            <a:r>
              <a:rPr lang="en-US" sz="3200" dirty="0"/>
              <a:t> One picture in daylight and another in a dim room.</a:t>
            </a:r>
          </a:p>
        </p:txBody>
      </p:sp>
      <p:sp>
        <p:nvSpPr>
          <p:cNvPr id="9" name="Arrow: Right 8">
            <a:extLst>
              <a:ext uri="{FF2B5EF4-FFF2-40B4-BE49-F238E27FC236}">
                <a16:creationId xmlns:a16="http://schemas.microsoft.com/office/drawing/2014/main" id="{51229CA9-F322-C399-B512-1A6C7C4141E4}"/>
              </a:ext>
            </a:extLst>
          </p:cNvPr>
          <p:cNvSpPr/>
          <p:nvPr/>
        </p:nvSpPr>
        <p:spPr>
          <a:xfrm>
            <a:off x="351692" y="6646984"/>
            <a:ext cx="738554" cy="422031"/>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0A373ED3-8007-DCAA-4E2D-3F6B24F2836D}"/>
              </a:ext>
            </a:extLst>
          </p:cNvPr>
          <p:cNvSpPr/>
          <p:nvPr/>
        </p:nvSpPr>
        <p:spPr>
          <a:xfrm>
            <a:off x="351692" y="4202721"/>
            <a:ext cx="738554" cy="422031"/>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5199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0104" y="652224"/>
            <a:ext cx="6352580" cy="697468"/>
          </a:xfrm>
          <a:prstGeom prst="rect">
            <a:avLst/>
          </a:prstGeom>
          <a:noFill/>
          <a:ln/>
        </p:spPr>
        <p:txBody>
          <a:bodyPr wrap="none" lIns="0" tIns="0" rIns="0" bIns="0" rtlCol="0" anchor="t"/>
          <a:lstStyle/>
          <a:p>
            <a:pPr marL="0" indent="0" algn="l">
              <a:lnSpc>
                <a:spcPts val="5450"/>
              </a:lnSpc>
              <a:buNone/>
            </a:pPr>
            <a:r>
              <a:rPr lang="en-US" sz="4350" dirty="0">
                <a:solidFill>
                  <a:srgbClr val="1F1E1E"/>
                </a:solidFill>
                <a:latin typeface="Engravers MT" panose="02090707080505020304" pitchFamily="18" charset="0"/>
                <a:ea typeface="Red Hat Text" pitchFamily="34" charset="-122"/>
                <a:cs typeface="Red Hat Text" pitchFamily="34" charset="-120"/>
              </a:rPr>
              <a:t>Data Preparation Pipeline</a:t>
            </a:r>
            <a:endParaRPr lang="en-US" sz="4350" dirty="0">
              <a:latin typeface="Engravers MT" panose="02090707080505020304" pitchFamily="18" charset="0"/>
            </a:endParaRPr>
          </a:p>
        </p:txBody>
      </p:sp>
      <p:sp>
        <p:nvSpPr>
          <p:cNvPr id="3" name="Text 1"/>
          <p:cNvSpPr/>
          <p:nvPr/>
        </p:nvSpPr>
        <p:spPr>
          <a:xfrm>
            <a:off x="830104" y="1824038"/>
            <a:ext cx="12970193" cy="379452"/>
          </a:xfrm>
          <a:prstGeom prst="rect">
            <a:avLst/>
          </a:prstGeom>
          <a:noFill/>
          <a:ln/>
        </p:spPr>
        <p:txBody>
          <a:bodyPr wrap="none" lIns="0" tIns="0" rIns="0" bIns="0" rtlCol="0" anchor="t"/>
          <a:lstStyle/>
          <a:p>
            <a:pPr marL="0" indent="0" algn="l">
              <a:lnSpc>
                <a:spcPts val="2950"/>
              </a:lnSpc>
              <a:buNone/>
            </a:pPr>
            <a:r>
              <a:rPr lang="en-US" sz="1850" dirty="0">
                <a:solidFill>
                  <a:srgbClr val="3B3535"/>
                </a:solidFill>
                <a:latin typeface="Roboto Light" pitchFamily="34" charset="0"/>
                <a:ea typeface="Roboto Light" pitchFamily="34" charset="-122"/>
                <a:cs typeface="Roboto Light" pitchFamily="34" charset="-120"/>
              </a:rPr>
              <a:t>Ensuring high-quality input data is crucial for training a robust recognition model.</a:t>
            </a:r>
            <a:endParaRPr lang="en-US" sz="1850" dirty="0"/>
          </a:p>
        </p:txBody>
      </p:sp>
      <p:sp>
        <p:nvSpPr>
          <p:cNvPr id="4" name="Shape 2"/>
          <p:cNvSpPr/>
          <p:nvPr/>
        </p:nvSpPr>
        <p:spPr>
          <a:xfrm>
            <a:off x="830104" y="2470309"/>
            <a:ext cx="6366510" cy="711518"/>
          </a:xfrm>
          <a:prstGeom prst="roundRect">
            <a:avLst>
              <a:gd name="adj" fmla="val 480024"/>
            </a:avLst>
          </a:prstGeom>
          <a:solidFill>
            <a:srgbClr val="F3E8E8"/>
          </a:solidFill>
          <a:ln/>
        </p:spPr>
      </p:sp>
      <p:sp>
        <p:nvSpPr>
          <p:cNvPr id="5" name="Text 3"/>
          <p:cNvSpPr/>
          <p:nvPr/>
        </p:nvSpPr>
        <p:spPr>
          <a:xfrm>
            <a:off x="3835479" y="2603659"/>
            <a:ext cx="355759" cy="444698"/>
          </a:xfrm>
          <a:prstGeom prst="rect">
            <a:avLst/>
          </a:prstGeom>
          <a:noFill/>
          <a:ln/>
        </p:spPr>
        <p:txBody>
          <a:bodyPr wrap="none" lIns="0" tIns="0" rIns="0" bIns="0" rtlCol="0" anchor="t"/>
          <a:lstStyle/>
          <a:p>
            <a:pPr marL="0" indent="0" algn="l">
              <a:lnSpc>
                <a:spcPts val="2800"/>
              </a:lnSpc>
              <a:buNone/>
            </a:pPr>
            <a:r>
              <a:rPr lang="en-US" sz="2800" dirty="0">
                <a:solidFill>
                  <a:srgbClr val="3B3535"/>
                </a:solidFill>
                <a:latin typeface="Red Hat Text" pitchFamily="34" charset="0"/>
                <a:ea typeface="Red Hat Text" pitchFamily="34" charset="-122"/>
                <a:cs typeface="Red Hat Text" pitchFamily="34" charset="-120"/>
              </a:rPr>
              <a:t>1</a:t>
            </a:r>
            <a:endParaRPr lang="en-US" sz="2800" dirty="0"/>
          </a:p>
        </p:txBody>
      </p:sp>
      <p:sp>
        <p:nvSpPr>
          <p:cNvPr id="6" name="Text 4"/>
          <p:cNvSpPr/>
          <p:nvPr/>
        </p:nvSpPr>
        <p:spPr>
          <a:xfrm>
            <a:off x="1067276" y="3418999"/>
            <a:ext cx="2790349" cy="348853"/>
          </a:xfrm>
          <a:prstGeom prst="rect">
            <a:avLst/>
          </a:prstGeom>
          <a:noFill/>
          <a:ln/>
        </p:spPr>
        <p:txBody>
          <a:bodyPr wrap="none" lIns="0" tIns="0" rIns="0" bIns="0" rtlCol="0" anchor="t"/>
          <a:lstStyle/>
          <a:p>
            <a:pPr marL="0" indent="0" algn="l">
              <a:lnSpc>
                <a:spcPts val="2700"/>
              </a:lnSpc>
              <a:buNone/>
            </a:pPr>
            <a:r>
              <a:rPr lang="en-US" sz="2150" dirty="0">
                <a:solidFill>
                  <a:srgbClr val="3B3535"/>
                </a:solidFill>
                <a:latin typeface="Red Hat Text" pitchFamily="34" charset="0"/>
                <a:ea typeface="Red Hat Text" pitchFamily="34" charset="-122"/>
                <a:cs typeface="Red Hat Text" pitchFamily="34" charset="-120"/>
              </a:rPr>
              <a:t>Dataset Selection</a:t>
            </a:r>
            <a:endParaRPr lang="en-US" sz="2150" dirty="0"/>
          </a:p>
        </p:txBody>
      </p:sp>
      <p:sp>
        <p:nvSpPr>
          <p:cNvPr id="7" name="Text 5"/>
          <p:cNvSpPr/>
          <p:nvPr/>
        </p:nvSpPr>
        <p:spPr>
          <a:xfrm>
            <a:off x="1067276" y="3910132"/>
            <a:ext cx="5892165" cy="758904"/>
          </a:xfrm>
          <a:prstGeom prst="rect">
            <a:avLst/>
          </a:prstGeom>
          <a:noFill/>
          <a:ln/>
        </p:spPr>
        <p:txBody>
          <a:bodyPr wrap="square" lIns="0" tIns="0" rIns="0" bIns="0" rtlCol="0" anchor="t"/>
          <a:lstStyle/>
          <a:p>
            <a:pPr marL="0" indent="0" algn="l">
              <a:lnSpc>
                <a:spcPts val="2950"/>
              </a:lnSpc>
              <a:buNone/>
            </a:pPr>
            <a:r>
              <a:rPr lang="en-US" sz="1850" dirty="0">
                <a:solidFill>
                  <a:srgbClr val="3B3535"/>
                </a:solidFill>
                <a:latin typeface="Roboto Light" pitchFamily="34" charset="0"/>
                <a:ea typeface="Roboto Light" pitchFamily="34" charset="-122"/>
                <a:cs typeface="Roboto Light" pitchFamily="34" charset="-120"/>
              </a:rPr>
              <a:t>Using established datasets like face recognition data set</a:t>
            </a:r>
            <a:br>
              <a:rPr lang="en-US" sz="1850" dirty="0">
                <a:solidFill>
                  <a:srgbClr val="3B3535"/>
                </a:solidFill>
                <a:latin typeface="Roboto Light" pitchFamily="34" charset="0"/>
                <a:ea typeface="Roboto Light" pitchFamily="34" charset="-122"/>
                <a:cs typeface="Roboto Light" pitchFamily="34" charset="-120"/>
              </a:rPr>
            </a:br>
            <a:r>
              <a:rPr lang="en-US" sz="1850" dirty="0">
                <a:solidFill>
                  <a:srgbClr val="3B3535"/>
                </a:solidFill>
                <a:latin typeface="Roboto Light" pitchFamily="34" charset="0"/>
                <a:ea typeface="Roboto Light" pitchFamily="34" charset="-122"/>
                <a:cs typeface="Roboto Light" pitchFamily="34" charset="-120"/>
              </a:rPr>
              <a:t>2000+ Images   </a:t>
            </a:r>
            <a:endParaRPr lang="en-US" sz="1850" dirty="0"/>
          </a:p>
        </p:txBody>
      </p:sp>
      <p:sp>
        <p:nvSpPr>
          <p:cNvPr id="8" name="Shape 6"/>
          <p:cNvSpPr/>
          <p:nvPr/>
        </p:nvSpPr>
        <p:spPr>
          <a:xfrm>
            <a:off x="7433786" y="2470309"/>
            <a:ext cx="6366510" cy="711518"/>
          </a:xfrm>
          <a:prstGeom prst="roundRect">
            <a:avLst>
              <a:gd name="adj" fmla="val 480024"/>
            </a:avLst>
          </a:prstGeom>
          <a:solidFill>
            <a:srgbClr val="F3E8E8"/>
          </a:solidFill>
          <a:ln/>
        </p:spPr>
      </p:sp>
      <p:sp>
        <p:nvSpPr>
          <p:cNvPr id="9" name="Text 7"/>
          <p:cNvSpPr/>
          <p:nvPr/>
        </p:nvSpPr>
        <p:spPr>
          <a:xfrm>
            <a:off x="10439162" y="2603659"/>
            <a:ext cx="355759" cy="444698"/>
          </a:xfrm>
          <a:prstGeom prst="rect">
            <a:avLst/>
          </a:prstGeom>
          <a:noFill/>
          <a:ln/>
        </p:spPr>
        <p:txBody>
          <a:bodyPr wrap="none" lIns="0" tIns="0" rIns="0" bIns="0" rtlCol="0" anchor="t"/>
          <a:lstStyle/>
          <a:p>
            <a:pPr marL="0" indent="0" algn="l">
              <a:lnSpc>
                <a:spcPts val="2800"/>
              </a:lnSpc>
              <a:buNone/>
            </a:pPr>
            <a:r>
              <a:rPr lang="en-US" sz="2800" dirty="0">
                <a:solidFill>
                  <a:srgbClr val="3B3535"/>
                </a:solidFill>
                <a:latin typeface="Red Hat Text" pitchFamily="34" charset="0"/>
                <a:ea typeface="Red Hat Text" pitchFamily="34" charset="-122"/>
                <a:cs typeface="Red Hat Text" pitchFamily="34" charset="-120"/>
              </a:rPr>
              <a:t>2</a:t>
            </a:r>
            <a:endParaRPr lang="en-US" sz="2800" dirty="0"/>
          </a:p>
        </p:txBody>
      </p:sp>
      <p:sp>
        <p:nvSpPr>
          <p:cNvPr id="10" name="Text 8"/>
          <p:cNvSpPr/>
          <p:nvPr/>
        </p:nvSpPr>
        <p:spPr>
          <a:xfrm>
            <a:off x="7670959" y="3418999"/>
            <a:ext cx="3067764" cy="348853"/>
          </a:xfrm>
          <a:prstGeom prst="rect">
            <a:avLst/>
          </a:prstGeom>
          <a:noFill/>
          <a:ln/>
        </p:spPr>
        <p:txBody>
          <a:bodyPr wrap="none" lIns="0" tIns="0" rIns="0" bIns="0" rtlCol="0" anchor="t"/>
          <a:lstStyle/>
          <a:p>
            <a:pPr marL="0" indent="0" algn="l">
              <a:lnSpc>
                <a:spcPts val="2700"/>
              </a:lnSpc>
              <a:buNone/>
            </a:pPr>
            <a:r>
              <a:rPr lang="en-US" sz="2150" dirty="0">
                <a:solidFill>
                  <a:srgbClr val="3B3535"/>
                </a:solidFill>
                <a:latin typeface="Red Hat Text" pitchFamily="34" charset="0"/>
                <a:ea typeface="Red Hat Text" pitchFamily="34" charset="-122"/>
                <a:cs typeface="Red Hat Text" pitchFamily="34" charset="-120"/>
              </a:rPr>
              <a:t>Resizing &amp; Normalization</a:t>
            </a:r>
            <a:endParaRPr lang="en-US" sz="2150" dirty="0"/>
          </a:p>
        </p:txBody>
      </p:sp>
      <p:sp>
        <p:nvSpPr>
          <p:cNvPr id="11" name="Text 9"/>
          <p:cNvSpPr/>
          <p:nvPr/>
        </p:nvSpPr>
        <p:spPr>
          <a:xfrm>
            <a:off x="7670959" y="3910132"/>
            <a:ext cx="5892165" cy="758904"/>
          </a:xfrm>
          <a:prstGeom prst="rect">
            <a:avLst/>
          </a:prstGeom>
          <a:noFill/>
          <a:ln/>
        </p:spPr>
        <p:txBody>
          <a:bodyPr wrap="square" lIns="0" tIns="0" rIns="0" bIns="0" rtlCol="0" anchor="t"/>
          <a:lstStyle/>
          <a:p>
            <a:pPr marL="0" indent="0" algn="l">
              <a:lnSpc>
                <a:spcPts val="2950"/>
              </a:lnSpc>
              <a:buNone/>
            </a:pPr>
            <a:r>
              <a:rPr lang="en-US" sz="1850" dirty="0">
                <a:solidFill>
                  <a:srgbClr val="3B3535"/>
                </a:solidFill>
                <a:latin typeface="Roboto Light" pitchFamily="34" charset="0"/>
                <a:ea typeface="Roboto Light" pitchFamily="34" charset="-122"/>
                <a:cs typeface="Roboto Light" pitchFamily="34" charset="-120"/>
              </a:rPr>
              <a:t>Standardizing image dimensions and pixel values for consistency.</a:t>
            </a:r>
            <a:endParaRPr lang="en-US" sz="1850" dirty="0"/>
          </a:p>
        </p:txBody>
      </p:sp>
      <p:sp>
        <p:nvSpPr>
          <p:cNvPr id="12" name="Shape 10"/>
          <p:cNvSpPr/>
          <p:nvPr/>
        </p:nvSpPr>
        <p:spPr>
          <a:xfrm>
            <a:off x="830104" y="5143381"/>
            <a:ext cx="6366510" cy="711518"/>
          </a:xfrm>
          <a:prstGeom prst="roundRect">
            <a:avLst>
              <a:gd name="adj" fmla="val 480024"/>
            </a:avLst>
          </a:prstGeom>
          <a:solidFill>
            <a:srgbClr val="F3E8E8"/>
          </a:solidFill>
          <a:ln/>
        </p:spPr>
      </p:sp>
      <p:sp>
        <p:nvSpPr>
          <p:cNvPr id="13" name="Text 11"/>
          <p:cNvSpPr/>
          <p:nvPr/>
        </p:nvSpPr>
        <p:spPr>
          <a:xfrm>
            <a:off x="3835479" y="5276731"/>
            <a:ext cx="355759" cy="444698"/>
          </a:xfrm>
          <a:prstGeom prst="rect">
            <a:avLst/>
          </a:prstGeom>
          <a:noFill/>
          <a:ln/>
        </p:spPr>
        <p:txBody>
          <a:bodyPr wrap="none" lIns="0" tIns="0" rIns="0" bIns="0" rtlCol="0" anchor="t"/>
          <a:lstStyle/>
          <a:p>
            <a:pPr marL="0" indent="0" algn="l">
              <a:lnSpc>
                <a:spcPts val="2800"/>
              </a:lnSpc>
              <a:buNone/>
            </a:pPr>
            <a:r>
              <a:rPr lang="en-US" sz="2800" dirty="0">
                <a:solidFill>
                  <a:srgbClr val="3B3535"/>
                </a:solidFill>
                <a:latin typeface="Red Hat Text" pitchFamily="34" charset="0"/>
                <a:ea typeface="Red Hat Text" pitchFamily="34" charset="-122"/>
                <a:cs typeface="Red Hat Text" pitchFamily="34" charset="-120"/>
              </a:rPr>
              <a:t>3</a:t>
            </a:r>
            <a:endParaRPr lang="en-US" sz="2800" dirty="0"/>
          </a:p>
        </p:txBody>
      </p:sp>
      <p:sp>
        <p:nvSpPr>
          <p:cNvPr id="14" name="Text 12"/>
          <p:cNvSpPr/>
          <p:nvPr/>
        </p:nvSpPr>
        <p:spPr>
          <a:xfrm>
            <a:off x="1067276" y="6092071"/>
            <a:ext cx="2790349" cy="348853"/>
          </a:xfrm>
          <a:prstGeom prst="rect">
            <a:avLst/>
          </a:prstGeom>
          <a:noFill/>
          <a:ln/>
        </p:spPr>
        <p:txBody>
          <a:bodyPr wrap="none" lIns="0" tIns="0" rIns="0" bIns="0" rtlCol="0" anchor="t"/>
          <a:lstStyle/>
          <a:p>
            <a:pPr marL="0" indent="0" algn="l">
              <a:lnSpc>
                <a:spcPts val="2700"/>
              </a:lnSpc>
              <a:buNone/>
            </a:pPr>
            <a:r>
              <a:rPr lang="en-US" sz="2150" dirty="0">
                <a:solidFill>
                  <a:srgbClr val="3B3535"/>
                </a:solidFill>
                <a:latin typeface="Red Hat Text" pitchFamily="34" charset="0"/>
                <a:ea typeface="Red Hat Text" pitchFamily="34" charset="-122"/>
                <a:cs typeface="Red Hat Text" pitchFamily="34" charset="-120"/>
              </a:rPr>
              <a:t>Face Detection</a:t>
            </a:r>
            <a:endParaRPr lang="en-US" sz="2150" dirty="0"/>
          </a:p>
        </p:txBody>
      </p:sp>
      <p:sp>
        <p:nvSpPr>
          <p:cNvPr id="15" name="Text 13"/>
          <p:cNvSpPr/>
          <p:nvPr/>
        </p:nvSpPr>
        <p:spPr>
          <a:xfrm>
            <a:off x="1067276" y="6583204"/>
            <a:ext cx="5892165" cy="758904"/>
          </a:xfrm>
          <a:prstGeom prst="rect">
            <a:avLst/>
          </a:prstGeom>
          <a:noFill/>
          <a:ln/>
        </p:spPr>
        <p:txBody>
          <a:bodyPr wrap="square" lIns="0" tIns="0" rIns="0" bIns="0" rtlCol="0" anchor="t"/>
          <a:lstStyle/>
          <a:p>
            <a:pPr marL="0" indent="0" algn="l">
              <a:lnSpc>
                <a:spcPts val="2950"/>
              </a:lnSpc>
              <a:buNone/>
            </a:pPr>
            <a:r>
              <a:rPr lang="en-US" sz="1850" dirty="0">
                <a:solidFill>
                  <a:srgbClr val="3B3535"/>
                </a:solidFill>
                <a:latin typeface="Roboto Light" pitchFamily="34" charset="0"/>
                <a:ea typeface="Roboto Light" pitchFamily="34" charset="-122"/>
                <a:cs typeface="Roboto Light" pitchFamily="34" charset="-120"/>
              </a:rPr>
              <a:t>Locating and cropping the face region within each image.</a:t>
            </a:r>
            <a:endParaRPr lang="en-US" sz="1850" dirty="0"/>
          </a:p>
        </p:txBody>
      </p:sp>
      <p:sp>
        <p:nvSpPr>
          <p:cNvPr id="16" name="Shape 14"/>
          <p:cNvSpPr/>
          <p:nvPr/>
        </p:nvSpPr>
        <p:spPr>
          <a:xfrm>
            <a:off x="7433786" y="5143381"/>
            <a:ext cx="6366510" cy="711518"/>
          </a:xfrm>
          <a:prstGeom prst="roundRect">
            <a:avLst>
              <a:gd name="adj" fmla="val 480024"/>
            </a:avLst>
          </a:prstGeom>
          <a:solidFill>
            <a:srgbClr val="F3E8E8"/>
          </a:solidFill>
          <a:ln/>
        </p:spPr>
      </p:sp>
      <p:sp>
        <p:nvSpPr>
          <p:cNvPr id="17" name="Text 15"/>
          <p:cNvSpPr/>
          <p:nvPr/>
        </p:nvSpPr>
        <p:spPr>
          <a:xfrm>
            <a:off x="10439162" y="5276731"/>
            <a:ext cx="355759" cy="444698"/>
          </a:xfrm>
          <a:prstGeom prst="rect">
            <a:avLst/>
          </a:prstGeom>
          <a:noFill/>
          <a:ln/>
        </p:spPr>
        <p:txBody>
          <a:bodyPr wrap="none" lIns="0" tIns="0" rIns="0" bIns="0" rtlCol="0" anchor="t"/>
          <a:lstStyle/>
          <a:p>
            <a:pPr marL="0" indent="0" algn="l">
              <a:lnSpc>
                <a:spcPts val="2800"/>
              </a:lnSpc>
              <a:buNone/>
            </a:pPr>
            <a:r>
              <a:rPr lang="en-US" sz="2800" dirty="0">
                <a:solidFill>
                  <a:srgbClr val="3B3535"/>
                </a:solidFill>
                <a:latin typeface="Red Hat Text" pitchFamily="34" charset="0"/>
                <a:ea typeface="Red Hat Text" pitchFamily="34" charset="-122"/>
                <a:cs typeface="Red Hat Text" pitchFamily="34" charset="-120"/>
              </a:rPr>
              <a:t>4</a:t>
            </a:r>
            <a:endParaRPr lang="en-US" sz="2800" dirty="0"/>
          </a:p>
        </p:txBody>
      </p:sp>
      <p:sp>
        <p:nvSpPr>
          <p:cNvPr id="18" name="Text 16"/>
          <p:cNvSpPr/>
          <p:nvPr/>
        </p:nvSpPr>
        <p:spPr>
          <a:xfrm>
            <a:off x="7670959" y="6092071"/>
            <a:ext cx="2790349" cy="348853"/>
          </a:xfrm>
          <a:prstGeom prst="rect">
            <a:avLst/>
          </a:prstGeom>
          <a:noFill/>
          <a:ln/>
        </p:spPr>
        <p:txBody>
          <a:bodyPr wrap="none" lIns="0" tIns="0" rIns="0" bIns="0" rtlCol="0" anchor="t"/>
          <a:lstStyle/>
          <a:p>
            <a:pPr marL="0" indent="0" algn="l">
              <a:lnSpc>
                <a:spcPts val="2700"/>
              </a:lnSpc>
              <a:buNone/>
            </a:pPr>
            <a:r>
              <a:rPr lang="en-US" sz="2150" dirty="0">
                <a:solidFill>
                  <a:srgbClr val="3B3535"/>
                </a:solidFill>
                <a:latin typeface="Red Hat Text" pitchFamily="34" charset="0"/>
                <a:ea typeface="Red Hat Text" pitchFamily="34" charset="-122"/>
                <a:cs typeface="Red Hat Text" pitchFamily="34" charset="-120"/>
              </a:rPr>
              <a:t>Data Augmentation</a:t>
            </a:r>
            <a:endParaRPr lang="en-US" sz="2150" dirty="0"/>
          </a:p>
        </p:txBody>
      </p:sp>
      <p:sp>
        <p:nvSpPr>
          <p:cNvPr id="19" name="Text 17"/>
          <p:cNvSpPr/>
          <p:nvPr/>
        </p:nvSpPr>
        <p:spPr>
          <a:xfrm>
            <a:off x="7670959" y="6583204"/>
            <a:ext cx="5892165" cy="758904"/>
          </a:xfrm>
          <a:prstGeom prst="rect">
            <a:avLst/>
          </a:prstGeom>
          <a:noFill/>
          <a:ln/>
        </p:spPr>
        <p:txBody>
          <a:bodyPr wrap="square" lIns="0" tIns="0" rIns="0" bIns="0" rtlCol="0" anchor="t"/>
          <a:lstStyle/>
          <a:p>
            <a:pPr marL="0" indent="0" algn="l">
              <a:lnSpc>
                <a:spcPts val="2950"/>
              </a:lnSpc>
              <a:buNone/>
            </a:pPr>
            <a:r>
              <a:rPr lang="en-US" sz="1850" dirty="0">
                <a:solidFill>
                  <a:srgbClr val="3B3535"/>
                </a:solidFill>
                <a:latin typeface="Roboto Light" pitchFamily="34" charset="0"/>
                <a:ea typeface="Roboto Light" pitchFamily="34" charset="-122"/>
                <a:cs typeface="Roboto Light" pitchFamily="34" charset="-120"/>
              </a:rPr>
              <a:t>Creating variations (e.g., rotations, flips) to enhance model generalization.</a:t>
            </a:r>
            <a:endParaRPr lang="en-US" sz="1850" dirty="0"/>
          </a:p>
        </p:txBody>
      </p:sp>
      <p:sp>
        <p:nvSpPr>
          <p:cNvPr id="20" name="Rectangle 19">
            <a:extLst>
              <a:ext uri="{FF2B5EF4-FFF2-40B4-BE49-F238E27FC236}">
                <a16:creationId xmlns:a16="http://schemas.microsoft.com/office/drawing/2014/main" id="{0E6F3B8D-6116-F8DB-B4E1-8DA9E0663637}"/>
              </a:ext>
            </a:extLst>
          </p:cNvPr>
          <p:cNvSpPr/>
          <p:nvPr/>
        </p:nvSpPr>
        <p:spPr>
          <a:xfrm>
            <a:off x="0" y="7789985"/>
            <a:ext cx="14630400" cy="439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01502" y="640795"/>
            <a:ext cx="7801360" cy="1167528"/>
          </a:xfrm>
          <a:prstGeom prst="rect">
            <a:avLst/>
          </a:prstGeom>
          <a:noFill/>
          <a:ln/>
        </p:spPr>
        <p:txBody>
          <a:bodyPr wrap="square" lIns="0" tIns="0" rIns="0" bIns="0" rtlCol="0" anchor="t"/>
          <a:lstStyle/>
          <a:p>
            <a:pPr marL="0" indent="0" algn="l">
              <a:lnSpc>
                <a:spcPts val="5350"/>
              </a:lnSpc>
              <a:buNone/>
            </a:pPr>
            <a:r>
              <a:rPr lang="en-US" sz="2400" dirty="0">
                <a:solidFill>
                  <a:srgbClr val="1F1E1E"/>
                </a:solidFill>
                <a:latin typeface="Engravers MT" panose="02090707080505020304" pitchFamily="18" charset="0"/>
                <a:ea typeface="Red Hat Text" pitchFamily="34" charset="-122"/>
                <a:cs typeface="Red Hat Text" pitchFamily="34" charset="-120"/>
              </a:rPr>
              <a:t>The Core Technology: Deep CNN and Constraint Filtering</a:t>
            </a:r>
            <a:endParaRPr lang="en-US" sz="2400" dirty="0">
              <a:latin typeface="Engravers MT" panose="02090707080505020304" pitchFamily="18" charset="0"/>
            </a:endParaRPr>
          </a:p>
        </p:txBody>
      </p:sp>
      <p:sp>
        <p:nvSpPr>
          <p:cNvPr id="4" name="Text 1"/>
          <p:cNvSpPr/>
          <p:nvPr/>
        </p:nvSpPr>
        <p:spPr>
          <a:xfrm>
            <a:off x="6301502" y="2360057"/>
            <a:ext cx="7513796" cy="745093"/>
          </a:xfrm>
          <a:prstGeom prst="rect">
            <a:avLst/>
          </a:prstGeom>
          <a:noFill/>
          <a:ln/>
        </p:spPr>
        <p:txBody>
          <a:bodyPr wrap="square" lIns="0" tIns="0" rIns="0" bIns="0" rtlCol="0" anchor="t"/>
          <a:lstStyle/>
          <a:p>
            <a:pPr marL="0" indent="0" algn="l">
              <a:lnSpc>
                <a:spcPts val="2900"/>
              </a:lnSpc>
              <a:buNone/>
            </a:pPr>
            <a:r>
              <a:rPr lang="en-US" sz="1800" dirty="0">
                <a:solidFill>
                  <a:srgbClr val="3B3535"/>
                </a:solidFill>
                <a:latin typeface="Roboto Light" pitchFamily="34" charset="0"/>
                <a:ea typeface="Roboto Light" pitchFamily="34" charset="-122"/>
                <a:cs typeface="Roboto Light" pitchFamily="34" charset="-120"/>
              </a:rPr>
              <a:t>Our solution leverages two powerful components for accurate and efficient results.</a:t>
            </a:r>
            <a:endParaRPr lang="en-US" sz="1800" dirty="0"/>
          </a:p>
        </p:txBody>
      </p:sp>
      <p:sp>
        <p:nvSpPr>
          <p:cNvPr id="5" name="Shape 2"/>
          <p:cNvSpPr/>
          <p:nvPr/>
        </p:nvSpPr>
        <p:spPr>
          <a:xfrm>
            <a:off x="6301502" y="3367088"/>
            <a:ext cx="7513796" cy="4221718"/>
          </a:xfrm>
          <a:prstGeom prst="roundRect">
            <a:avLst>
              <a:gd name="adj" fmla="val 828"/>
            </a:avLst>
          </a:prstGeom>
          <a:solidFill>
            <a:srgbClr val="F3E8E8"/>
          </a:solidFill>
          <a:ln/>
        </p:spPr>
      </p:sp>
      <p:sp>
        <p:nvSpPr>
          <p:cNvPr id="6" name="Shape 3"/>
          <p:cNvSpPr/>
          <p:nvPr/>
        </p:nvSpPr>
        <p:spPr>
          <a:xfrm>
            <a:off x="6301502" y="3367088"/>
            <a:ext cx="7513796" cy="2110859"/>
          </a:xfrm>
          <a:prstGeom prst="roundRect">
            <a:avLst>
              <a:gd name="adj" fmla="val 1655"/>
            </a:avLst>
          </a:prstGeom>
          <a:solidFill>
            <a:srgbClr val="F3E8E8"/>
          </a:solidFill>
          <a:ln/>
        </p:spPr>
      </p:sp>
      <p:sp>
        <p:nvSpPr>
          <p:cNvPr id="7" name="Text 4"/>
          <p:cNvSpPr/>
          <p:nvPr/>
        </p:nvSpPr>
        <p:spPr>
          <a:xfrm>
            <a:off x="6534388" y="3599974"/>
            <a:ext cx="6460331" cy="411004"/>
          </a:xfrm>
          <a:prstGeom prst="rect">
            <a:avLst/>
          </a:prstGeom>
          <a:noFill/>
          <a:ln/>
        </p:spPr>
        <p:txBody>
          <a:bodyPr wrap="none" lIns="0" tIns="0" rIns="0" bIns="0" rtlCol="0" anchor="t"/>
          <a:lstStyle/>
          <a:p>
            <a:pPr marL="0" indent="0" algn="l">
              <a:lnSpc>
                <a:spcPts val="3200"/>
              </a:lnSpc>
              <a:buNone/>
            </a:pPr>
            <a:r>
              <a:rPr lang="en-US" sz="2550" dirty="0">
                <a:solidFill>
                  <a:srgbClr val="3B3535"/>
                </a:solidFill>
                <a:latin typeface="Red Hat Text" pitchFamily="34" charset="0"/>
                <a:ea typeface="Red Hat Text" pitchFamily="34" charset="-122"/>
                <a:cs typeface="Red Hat Text" pitchFamily="34" charset="-120"/>
              </a:rPr>
              <a:t>Deep CNN (Convolutional Neural Networks)</a:t>
            </a:r>
            <a:endParaRPr lang="en-US" sz="2550" dirty="0"/>
          </a:p>
        </p:txBody>
      </p:sp>
      <p:sp>
        <p:nvSpPr>
          <p:cNvPr id="8" name="Text 5"/>
          <p:cNvSpPr/>
          <p:nvPr/>
        </p:nvSpPr>
        <p:spPr>
          <a:xfrm>
            <a:off x="6534388" y="4150638"/>
            <a:ext cx="7048024" cy="745093"/>
          </a:xfrm>
          <a:prstGeom prst="rect">
            <a:avLst/>
          </a:prstGeom>
          <a:noFill/>
          <a:ln/>
        </p:spPr>
        <p:txBody>
          <a:bodyPr wrap="square" lIns="0" tIns="0" rIns="0" bIns="0" rtlCol="0" anchor="t"/>
          <a:lstStyle/>
          <a:p>
            <a:pPr marL="0" indent="0" algn="l">
              <a:lnSpc>
                <a:spcPts val="2900"/>
              </a:lnSpc>
              <a:buNone/>
            </a:pPr>
            <a:r>
              <a:rPr lang="en-US" sz="1800" dirty="0">
                <a:solidFill>
                  <a:srgbClr val="3B3535"/>
                </a:solidFill>
                <a:latin typeface="Roboto Light" pitchFamily="34" charset="0"/>
                <a:ea typeface="Roboto Light" pitchFamily="34" charset="-122"/>
                <a:cs typeface="Roboto Light" pitchFamily="34" charset="-120"/>
              </a:rPr>
              <a:t>Automatically extracts deep-level features like eye, nose, and mouth patterns from facial images.</a:t>
            </a:r>
            <a:endParaRPr lang="en-US" sz="1800" dirty="0"/>
          </a:p>
        </p:txBody>
      </p:sp>
      <p:sp>
        <p:nvSpPr>
          <p:cNvPr id="9" name="Shape 6"/>
          <p:cNvSpPr/>
          <p:nvPr/>
        </p:nvSpPr>
        <p:spPr>
          <a:xfrm>
            <a:off x="6301502" y="5477947"/>
            <a:ext cx="7513796" cy="2110859"/>
          </a:xfrm>
          <a:prstGeom prst="rect">
            <a:avLst/>
          </a:prstGeom>
          <a:solidFill>
            <a:srgbClr val="F3E8E8"/>
          </a:solidFill>
          <a:ln/>
        </p:spPr>
        <p:txBody>
          <a:bodyPr/>
          <a:lstStyle/>
          <a:p>
            <a:endParaRPr lang="en-US"/>
          </a:p>
        </p:txBody>
      </p:sp>
      <p:sp>
        <p:nvSpPr>
          <p:cNvPr id="10" name="Shape 7"/>
          <p:cNvSpPr/>
          <p:nvPr/>
        </p:nvSpPr>
        <p:spPr>
          <a:xfrm>
            <a:off x="6301502" y="5477947"/>
            <a:ext cx="7513796" cy="30480"/>
          </a:xfrm>
          <a:prstGeom prst="roundRect">
            <a:avLst>
              <a:gd name="adj" fmla="val 114622"/>
            </a:avLst>
          </a:prstGeom>
          <a:solidFill>
            <a:srgbClr val="D9CECE"/>
          </a:solidFill>
          <a:ln/>
        </p:spPr>
      </p:sp>
      <p:sp>
        <p:nvSpPr>
          <p:cNvPr id="11" name="Shape 8"/>
          <p:cNvSpPr/>
          <p:nvPr/>
        </p:nvSpPr>
        <p:spPr>
          <a:xfrm>
            <a:off x="9767173" y="5202079"/>
            <a:ext cx="582216" cy="582216"/>
          </a:xfrm>
          <a:prstGeom prst="roundRect">
            <a:avLst>
              <a:gd name="adj" fmla="val 6001"/>
            </a:avLst>
          </a:prstGeom>
          <a:solidFill>
            <a:srgbClr val="FFFAFA"/>
          </a:solidFill>
          <a:ln w="30480">
            <a:solidFill>
              <a:srgbClr val="D9CECE"/>
            </a:solidFill>
            <a:prstDash val="solid"/>
          </a:ln>
        </p:spPr>
        <p:txBody>
          <a:bodyPr/>
          <a:lstStyle/>
          <a:p>
            <a:endParaRPr lang="en-US" dirty="0"/>
          </a:p>
        </p:txBody>
      </p:sp>
      <p:pic>
        <p:nvPicPr>
          <p:cNvPr id="12"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12668" y="5347573"/>
            <a:ext cx="291108" cy="291108"/>
          </a:xfrm>
          <a:prstGeom prst="rect">
            <a:avLst/>
          </a:prstGeom>
        </p:spPr>
      </p:pic>
      <p:sp>
        <p:nvSpPr>
          <p:cNvPr id="13" name="Text 9"/>
          <p:cNvSpPr/>
          <p:nvPr/>
        </p:nvSpPr>
        <p:spPr>
          <a:xfrm>
            <a:off x="6534388" y="6060162"/>
            <a:ext cx="4336375" cy="411004"/>
          </a:xfrm>
          <a:prstGeom prst="rect">
            <a:avLst/>
          </a:prstGeom>
          <a:noFill/>
          <a:ln/>
        </p:spPr>
        <p:txBody>
          <a:bodyPr wrap="none" lIns="0" tIns="0" rIns="0" bIns="0" rtlCol="0" anchor="t"/>
          <a:lstStyle/>
          <a:p>
            <a:pPr marL="0" indent="0" algn="l">
              <a:lnSpc>
                <a:spcPts val="3200"/>
              </a:lnSpc>
              <a:buNone/>
            </a:pPr>
            <a:r>
              <a:rPr lang="en-US" sz="2550" dirty="0">
                <a:solidFill>
                  <a:srgbClr val="3B3535"/>
                </a:solidFill>
                <a:latin typeface="Red Hat Text" pitchFamily="34" charset="0"/>
                <a:ea typeface="Red Hat Text" pitchFamily="34" charset="-122"/>
                <a:cs typeface="Red Hat Text" pitchFamily="34" charset="-120"/>
              </a:rPr>
              <a:t>Constraint Filtering Algorithm</a:t>
            </a:r>
            <a:endParaRPr lang="en-US" sz="2550" dirty="0"/>
          </a:p>
        </p:txBody>
      </p:sp>
      <p:sp>
        <p:nvSpPr>
          <p:cNvPr id="14" name="Text 10"/>
          <p:cNvSpPr/>
          <p:nvPr/>
        </p:nvSpPr>
        <p:spPr>
          <a:xfrm>
            <a:off x="6534388" y="6610826"/>
            <a:ext cx="7048024" cy="745093"/>
          </a:xfrm>
          <a:prstGeom prst="rect">
            <a:avLst/>
          </a:prstGeom>
          <a:noFill/>
          <a:ln/>
        </p:spPr>
        <p:txBody>
          <a:bodyPr wrap="square" lIns="0" tIns="0" rIns="0" bIns="0" rtlCol="0" anchor="t"/>
          <a:lstStyle/>
          <a:p>
            <a:pPr marL="0" indent="0" algn="l">
              <a:lnSpc>
                <a:spcPts val="2900"/>
              </a:lnSpc>
              <a:buNone/>
            </a:pPr>
            <a:r>
              <a:rPr lang="en-US" sz="1800" dirty="0">
                <a:solidFill>
                  <a:srgbClr val="3B3535"/>
                </a:solidFill>
                <a:latin typeface="Roboto Light" pitchFamily="34" charset="0"/>
                <a:ea typeface="Roboto Light" pitchFamily="34" charset="-122"/>
                <a:cs typeface="Roboto Light" pitchFamily="34" charset="-120"/>
              </a:rPr>
              <a:t>Removes irrelevant or noisy data to significantly improve the precision of the matching process.</a:t>
            </a:r>
            <a:endParaRPr lang="en-US" sz="1800" dirty="0"/>
          </a:p>
        </p:txBody>
      </p:sp>
      <p:sp>
        <p:nvSpPr>
          <p:cNvPr id="15" name="Rectangle 14">
            <a:extLst>
              <a:ext uri="{FF2B5EF4-FFF2-40B4-BE49-F238E27FC236}">
                <a16:creationId xmlns:a16="http://schemas.microsoft.com/office/drawing/2014/main" id="{9CE76F85-1BF4-4FDC-8D1A-28CEABAA3369}"/>
              </a:ext>
            </a:extLst>
          </p:cNvPr>
          <p:cNvSpPr/>
          <p:nvPr/>
        </p:nvSpPr>
        <p:spPr>
          <a:xfrm>
            <a:off x="5486400" y="7754815"/>
            <a:ext cx="9144000" cy="47478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35367" y="600022"/>
            <a:ext cx="4156307" cy="766048"/>
          </a:xfrm>
          <a:prstGeom prst="rect">
            <a:avLst/>
          </a:prstGeom>
          <a:noFill/>
          <a:ln/>
        </p:spPr>
        <p:txBody>
          <a:bodyPr wrap="none" lIns="0" tIns="0" rIns="0" bIns="0" rtlCol="0" anchor="t"/>
          <a:lstStyle/>
          <a:p>
            <a:pPr marL="0" indent="0" algn="l">
              <a:lnSpc>
                <a:spcPts val="5500"/>
              </a:lnSpc>
              <a:buNone/>
            </a:pPr>
            <a:r>
              <a:rPr lang="en-US" sz="4400" dirty="0">
                <a:solidFill>
                  <a:srgbClr val="1F1E1E"/>
                </a:solidFill>
                <a:latin typeface="Engravers MT" panose="02090707080505020304" pitchFamily="18" charset="0"/>
                <a:ea typeface="Red Hat Text" pitchFamily="34" charset="-122"/>
                <a:cs typeface="Red Hat Text" pitchFamily="34" charset="-120"/>
              </a:rPr>
              <a:t>Model </a:t>
            </a:r>
            <a:r>
              <a:rPr lang="en-US" sz="4000" dirty="0">
                <a:solidFill>
                  <a:srgbClr val="1F1E1E"/>
                </a:solidFill>
                <a:latin typeface="Engravers MT" panose="02090707080505020304" pitchFamily="18" charset="0"/>
                <a:ea typeface="Red Hat Text" pitchFamily="34" charset="-122"/>
                <a:cs typeface="Red Hat Text" pitchFamily="34" charset="-120"/>
              </a:rPr>
              <a:t>Architecture</a:t>
            </a:r>
            <a:r>
              <a:rPr lang="en-US" sz="4400" dirty="0">
                <a:solidFill>
                  <a:srgbClr val="1F1E1E"/>
                </a:solidFill>
                <a:latin typeface="Engravers MT" panose="02090707080505020304" pitchFamily="18" charset="0"/>
                <a:ea typeface="Red Hat Text" pitchFamily="34" charset="-122"/>
                <a:cs typeface="Red Hat Text" pitchFamily="34" charset="-120"/>
              </a:rPr>
              <a:t> </a:t>
            </a:r>
            <a:br>
              <a:rPr lang="en-US" sz="4400" dirty="0">
                <a:solidFill>
                  <a:srgbClr val="1F1E1E"/>
                </a:solidFill>
                <a:latin typeface="Engravers MT" panose="02090707080505020304" pitchFamily="18" charset="0"/>
                <a:ea typeface="Red Hat Text" pitchFamily="34" charset="-122"/>
                <a:cs typeface="Red Hat Text" pitchFamily="34" charset="-120"/>
              </a:rPr>
            </a:br>
            <a:r>
              <a:rPr lang="en-US" sz="4400" dirty="0">
                <a:solidFill>
                  <a:srgbClr val="1F1E1E"/>
                </a:solidFill>
                <a:latin typeface="Engravers MT" panose="02090707080505020304" pitchFamily="18" charset="0"/>
                <a:ea typeface="Red Hat Text" pitchFamily="34" charset="-122"/>
                <a:cs typeface="Red Hat Text" pitchFamily="34" charset="-120"/>
              </a:rPr>
              <a:t>Overview</a:t>
            </a:r>
            <a:endParaRPr lang="en-US" sz="4400" dirty="0">
              <a:latin typeface="Engravers MT" panose="02090707080505020304" pitchFamily="18" charset="0"/>
            </a:endParaRPr>
          </a:p>
        </p:txBody>
      </p:sp>
      <p:sp>
        <p:nvSpPr>
          <p:cNvPr id="4" name="Text 1"/>
          <p:cNvSpPr/>
          <p:nvPr/>
        </p:nvSpPr>
        <p:spPr>
          <a:xfrm>
            <a:off x="837724" y="2727365"/>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A multi-layered structure designed for deep feature extraction and classification.</a:t>
            </a:r>
            <a:endParaRPr lang="en-US" sz="1850" dirty="0"/>
          </a:p>
        </p:txBody>
      </p:sp>
      <p:pic>
        <p:nvPicPr>
          <p:cNvPr id="5" name="Image 1" descr="preencoded.png"/>
          <p:cNvPicPr>
            <a:picLocks noChangeAspect="1"/>
          </p:cNvPicPr>
          <p:nvPr/>
        </p:nvPicPr>
        <p:blipFill>
          <a:blip r:embed="rId4"/>
          <a:stretch>
            <a:fillRect/>
          </a:stretch>
        </p:blipFill>
        <p:spPr>
          <a:xfrm>
            <a:off x="837724" y="3762613"/>
            <a:ext cx="7468553" cy="2802493"/>
          </a:xfrm>
          <a:prstGeom prst="rect">
            <a:avLst/>
          </a:prstGeom>
        </p:spPr>
      </p:pic>
      <p:pic>
        <p:nvPicPr>
          <p:cNvPr id="6"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15902" y="4476458"/>
            <a:ext cx="385774" cy="385774"/>
          </a:xfrm>
          <a:prstGeom prst="rect">
            <a:avLst/>
          </a:prstGeom>
        </p:spPr>
      </p:pic>
      <p:sp>
        <p:nvSpPr>
          <p:cNvPr id="7" name="Text 2"/>
          <p:cNvSpPr/>
          <p:nvPr/>
        </p:nvSpPr>
        <p:spPr>
          <a:xfrm>
            <a:off x="6872201" y="5789175"/>
            <a:ext cx="1126460" cy="408197"/>
          </a:xfrm>
          <a:prstGeom prst="rect">
            <a:avLst/>
          </a:prstGeom>
          <a:noFill/>
          <a:ln/>
        </p:spPr>
        <p:txBody>
          <a:bodyPr wrap="square" lIns="0" tIns="0" rIns="0" bIns="0" rtlCol="0" anchor="t"/>
          <a:lstStyle/>
          <a:p>
            <a:pPr marL="0" indent="0" algn="ctr">
              <a:lnSpc>
                <a:spcPts val="1550"/>
              </a:lnSpc>
              <a:buNone/>
            </a:pPr>
            <a:r>
              <a:rPr lang="en-US" sz="1250" dirty="0">
                <a:solidFill>
                  <a:srgbClr val="3B3535"/>
                </a:solidFill>
                <a:latin typeface="Red Hat Text" pitchFamily="34" charset="0"/>
                <a:ea typeface="Red Hat Text" pitchFamily="34" charset="-122"/>
                <a:cs typeface="Red Hat Text" pitchFamily="34" charset="-120"/>
              </a:rPr>
              <a:t>Softmax Output</a:t>
            </a:r>
            <a:endParaRPr lang="en-US" sz="1250" dirty="0"/>
          </a:p>
        </p:txBody>
      </p:sp>
      <p:pic>
        <p:nvPicPr>
          <p:cNvPr id="8" name="Image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3607" y="4477182"/>
            <a:ext cx="385774" cy="385774"/>
          </a:xfrm>
          <a:prstGeom prst="rect">
            <a:avLst/>
          </a:prstGeom>
        </p:spPr>
      </p:pic>
      <p:sp>
        <p:nvSpPr>
          <p:cNvPr id="9" name="Text 3"/>
          <p:cNvSpPr/>
          <p:nvPr/>
        </p:nvSpPr>
        <p:spPr>
          <a:xfrm>
            <a:off x="5452553" y="5789175"/>
            <a:ext cx="1126461" cy="408197"/>
          </a:xfrm>
          <a:prstGeom prst="rect">
            <a:avLst/>
          </a:prstGeom>
          <a:noFill/>
          <a:ln/>
        </p:spPr>
        <p:txBody>
          <a:bodyPr wrap="square" lIns="0" tIns="0" rIns="0" bIns="0" rtlCol="0" anchor="t"/>
          <a:lstStyle/>
          <a:p>
            <a:pPr marL="0" indent="0" algn="ctr">
              <a:lnSpc>
                <a:spcPts val="1550"/>
              </a:lnSpc>
              <a:buNone/>
            </a:pPr>
            <a:r>
              <a:rPr lang="en-US" sz="1250" dirty="0">
                <a:solidFill>
                  <a:srgbClr val="3B3535"/>
                </a:solidFill>
                <a:latin typeface="Red Hat Text" pitchFamily="34" charset="0"/>
                <a:ea typeface="Red Hat Text" pitchFamily="34" charset="-122"/>
                <a:cs typeface="Red Hat Text" pitchFamily="34" charset="-120"/>
              </a:rPr>
              <a:t>Fully Connected</a:t>
            </a:r>
            <a:endParaRPr lang="en-US" sz="1250" dirty="0"/>
          </a:p>
        </p:txBody>
      </p:sp>
      <p:pic>
        <p:nvPicPr>
          <p:cNvPr id="10" name="Image 4"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91674" y="4477182"/>
            <a:ext cx="385774" cy="385774"/>
          </a:xfrm>
          <a:prstGeom prst="rect">
            <a:avLst/>
          </a:prstGeom>
        </p:spPr>
      </p:pic>
      <p:sp>
        <p:nvSpPr>
          <p:cNvPr id="11" name="Text 4"/>
          <p:cNvSpPr/>
          <p:nvPr/>
        </p:nvSpPr>
        <p:spPr>
          <a:xfrm>
            <a:off x="4040619" y="5891165"/>
            <a:ext cx="1126461" cy="204099"/>
          </a:xfrm>
          <a:prstGeom prst="rect">
            <a:avLst/>
          </a:prstGeom>
          <a:noFill/>
          <a:ln/>
        </p:spPr>
        <p:txBody>
          <a:bodyPr wrap="none" lIns="0" tIns="0" rIns="0" bIns="0" rtlCol="0" anchor="t"/>
          <a:lstStyle/>
          <a:p>
            <a:pPr marL="0" indent="0" algn="ctr">
              <a:lnSpc>
                <a:spcPts val="1550"/>
              </a:lnSpc>
              <a:buNone/>
            </a:pPr>
            <a:r>
              <a:rPr lang="en-US" sz="1250" dirty="0">
                <a:solidFill>
                  <a:srgbClr val="3B3535"/>
                </a:solidFill>
                <a:latin typeface="Red Hat Text" pitchFamily="34" charset="0"/>
                <a:ea typeface="Red Hat Text" pitchFamily="34" charset="-122"/>
                <a:cs typeface="Red Hat Text" pitchFamily="34" charset="-120"/>
              </a:rPr>
              <a:t>Pooling</a:t>
            </a:r>
            <a:endParaRPr lang="en-US" sz="1250" dirty="0"/>
          </a:p>
        </p:txBody>
      </p:sp>
      <p:pic>
        <p:nvPicPr>
          <p:cNvPr id="12" name="Image 5"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9740" y="4477182"/>
            <a:ext cx="385774" cy="385774"/>
          </a:xfrm>
          <a:prstGeom prst="rect">
            <a:avLst/>
          </a:prstGeom>
        </p:spPr>
      </p:pic>
      <p:sp>
        <p:nvSpPr>
          <p:cNvPr id="13" name="Text 5"/>
          <p:cNvSpPr/>
          <p:nvPr/>
        </p:nvSpPr>
        <p:spPr>
          <a:xfrm>
            <a:off x="2628686" y="5891165"/>
            <a:ext cx="1126461" cy="204099"/>
          </a:xfrm>
          <a:prstGeom prst="rect">
            <a:avLst/>
          </a:prstGeom>
          <a:noFill/>
          <a:ln/>
        </p:spPr>
        <p:txBody>
          <a:bodyPr wrap="none" lIns="0" tIns="0" rIns="0" bIns="0" rtlCol="0" anchor="t"/>
          <a:lstStyle/>
          <a:p>
            <a:pPr marL="0" indent="0" algn="ctr">
              <a:lnSpc>
                <a:spcPts val="1550"/>
              </a:lnSpc>
              <a:buNone/>
            </a:pPr>
            <a:r>
              <a:rPr lang="en-US" sz="1250" dirty="0">
                <a:solidFill>
                  <a:srgbClr val="3B3535"/>
                </a:solidFill>
                <a:latin typeface="Red Hat Text" pitchFamily="34" charset="0"/>
                <a:ea typeface="Red Hat Text" pitchFamily="34" charset="-122"/>
                <a:cs typeface="Red Hat Text" pitchFamily="34" charset="-120"/>
              </a:rPr>
              <a:t>Convolutional</a:t>
            </a:r>
            <a:endParaRPr lang="en-US" sz="1250" dirty="0"/>
          </a:p>
        </p:txBody>
      </p:sp>
      <p:pic>
        <p:nvPicPr>
          <p:cNvPr id="14" name="Image 6"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60092" y="4477182"/>
            <a:ext cx="385774" cy="385774"/>
          </a:xfrm>
          <a:prstGeom prst="rect">
            <a:avLst/>
          </a:prstGeom>
        </p:spPr>
      </p:pic>
      <p:sp>
        <p:nvSpPr>
          <p:cNvPr id="15" name="Text 6"/>
          <p:cNvSpPr/>
          <p:nvPr/>
        </p:nvSpPr>
        <p:spPr>
          <a:xfrm>
            <a:off x="1185891" y="5891165"/>
            <a:ext cx="1126460" cy="204099"/>
          </a:xfrm>
          <a:prstGeom prst="rect">
            <a:avLst/>
          </a:prstGeom>
          <a:noFill/>
          <a:ln/>
        </p:spPr>
        <p:txBody>
          <a:bodyPr wrap="none" lIns="0" tIns="0" rIns="0" bIns="0" rtlCol="0" anchor="t"/>
          <a:lstStyle/>
          <a:p>
            <a:pPr marL="0" indent="0" algn="ctr">
              <a:lnSpc>
                <a:spcPts val="1550"/>
              </a:lnSpc>
              <a:buNone/>
            </a:pPr>
            <a:r>
              <a:rPr lang="en-US" sz="1250" dirty="0">
                <a:solidFill>
                  <a:srgbClr val="3B3535"/>
                </a:solidFill>
                <a:latin typeface="Red Hat Text" pitchFamily="34" charset="0"/>
                <a:ea typeface="Red Hat Text" pitchFamily="34" charset="-122"/>
                <a:cs typeface="Red Hat Text" pitchFamily="34" charset="-120"/>
              </a:rPr>
              <a:t>Input Image</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07244" y="1366004"/>
            <a:ext cx="9447133" cy="704017"/>
          </a:xfrm>
          <a:prstGeom prst="rect">
            <a:avLst/>
          </a:prstGeom>
          <a:noFill/>
          <a:ln/>
        </p:spPr>
        <p:txBody>
          <a:bodyPr wrap="none" lIns="0" tIns="0" rIns="0" bIns="0" rtlCol="0" anchor="t"/>
          <a:lstStyle/>
          <a:p>
            <a:pPr marL="0" indent="0" algn="l">
              <a:lnSpc>
                <a:spcPts val="5500"/>
              </a:lnSpc>
              <a:buNone/>
            </a:pPr>
            <a:r>
              <a:rPr lang="en-US" sz="4400" dirty="0">
                <a:solidFill>
                  <a:srgbClr val="1F1E1E"/>
                </a:solidFill>
                <a:latin typeface="Engravers MT" panose="02090707080505020304" pitchFamily="18" charset="0"/>
                <a:ea typeface="Red Hat Text" pitchFamily="34" charset="-122"/>
                <a:cs typeface="Red Hat Text" pitchFamily="34" charset="-120"/>
              </a:rPr>
              <a:t>Training Parameters </a:t>
            </a:r>
          </a:p>
          <a:p>
            <a:pPr marL="0" indent="0" algn="l">
              <a:lnSpc>
                <a:spcPts val="5500"/>
              </a:lnSpc>
              <a:buNone/>
            </a:pPr>
            <a:r>
              <a:rPr lang="en-US" sz="4400" dirty="0">
                <a:solidFill>
                  <a:srgbClr val="1F1E1E"/>
                </a:solidFill>
                <a:latin typeface="Engravers MT" panose="02090707080505020304" pitchFamily="18" charset="0"/>
                <a:ea typeface="Red Hat Text" pitchFamily="34" charset="-122"/>
                <a:cs typeface="Red Hat Text" pitchFamily="34" charset="-120"/>
              </a:rPr>
              <a:t>and Optimization</a:t>
            </a:r>
            <a:endParaRPr lang="en-US" sz="4400" dirty="0">
              <a:latin typeface="Engravers MT" panose="02090707080505020304" pitchFamily="18" charset="0"/>
            </a:endParaRPr>
          </a:p>
        </p:txBody>
      </p:sp>
      <p:sp>
        <p:nvSpPr>
          <p:cNvPr id="3" name="Text 1"/>
          <p:cNvSpPr/>
          <p:nvPr/>
        </p:nvSpPr>
        <p:spPr>
          <a:xfrm>
            <a:off x="837724" y="3252787"/>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Key settings used to train the Deep CNN for optimal performance.</a:t>
            </a:r>
            <a:endParaRPr lang="en-US" sz="1850" dirty="0"/>
          </a:p>
        </p:txBody>
      </p:sp>
      <p:sp>
        <p:nvSpPr>
          <p:cNvPr id="4" name="Shape 2"/>
          <p:cNvSpPr/>
          <p:nvPr/>
        </p:nvSpPr>
        <p:spPr>
          <a:xfrm>
            <a:off x="837724" y="3905012"/>
            <a:ext cx="4158734" cy="2254567"/>
          </a:xfrm>
          <a:prstGeom prst="roundRect">
            <a:avLst>
              <a:gd name="adj" fmla="val 6489"/>
            </a:avLst>
          </a:prstGeom>
          <a:solidFill>
            <a:srgbClr val="FFFAFA"/>
          </a:solidFill>
          <a:ln w="30480">
            <a:solidFill>
              <a:srgbClr val="D9CECE"/>
            </a:solidFill>
            <a:prstDash val="solid"/>
          </a:ln>
        </p:spPr>
      </p:sp>
      <p:sp>
        <p:nvSpPr>
          <p:cNvPr id="5" name="Shape 3"/>
          <p:cNvSpPr/>
          <p:nvPr/>
        </p:nvSpPr>
        <p:spPr>
          <a:xfrm>
            <a:off x="807244" y="3905012"/>
            <a:ext cx="121920" cy="2254567"/>
          </a:xfrm>
          <a:prstGeom prst="roundRect">
            <a:avLst>
              <a:gd name="adj" fmla="val 29451"/>
            </a:avLst>
          </a:prstGeom>
          <a:solidFill>
            <a:srgbClr val="F5A3A3"/>
          </a:solidFill>
          <a:ln/>
        </p:spPr>
      </p:sp>
      <p:sp>
        <p:nvSpPr>
          <p:cNvPr id="6" name="Text 4"/>
          <p:cNvSpPr/>
          <p:nvPr/>
        </p:nvSpPr>
        <p:spPr>
          <a:xfrm>
            <a:off x="1198959" y="4174808"/>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3B3535"/>
                </a:solidFill>
                <a:latin typeface="Red Hat Text" pitchFamily="34" charset="0"/>
                <a:ea typeface="Red Hat Text" pitchFamily="34" charset="-122"/>
                <a:cs typeface="Red Hat Text" pitchFamily="34" charset="-120"/>
              </a:rPr>
              <a:t>Optimizer</a:t>
            </a:r>
            <a:endParaRPr lang="en-US" sz="2650" dirty="0"/>
          </a:p>
        </p:txBody>
      </p:sp>
      <p:sp>
        <p:nvSpPr>
          <p:cNvPr id="7" name="Text 5"/>
          <p:cNvSpPr/>
          <p:nvPr/>
        </p:nvSpPr>
        <p:spPr>
          <a:xfrm>
            <a:off x="1198959" y="4740712"/>
            <a:ext cx="3527703"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Adam Optimizer was used for efficient gradient descent.</a:t>
            </a:r>
            <a:endParaRPr lang="en-US" sz="1850" dirty="0"/>
          </a:p>
        </p:txBody>
      </p:sp>
      <p:sp>
        <p:nvSpPr>
          <p:cNvPr id="8" name="Shape 6"/>
          <p:cNvSpPr/>
          <p:nvPr/>
        </p:nvSpPr>
        <p:spPr>
          <a:xfrm>
            <a:off x="5235773" y="3905012"/>
            <a:ext cx="4158734" cy="2254567"/>
          </a:xfrm>
          <a:prstGeom prst="roundRect">
            <a:avLst>
              <a:gd name="adj" fmla="val 6489"/>
            </a:avLst>
          </a:prstGeom>
          <a:solidFill>
            <a:srgbClr val="FFFAFA"/>
          </a:solidFill>
          <a:ln w="30480">
            <a:solidFill>
              <a:srgbClr val="D9CECE"/>
            </a:solidFill>
            <a:prstDash val="solid"/>
          </a:ln>
        </p:spPr>
      </p:sp>
      <p:sp>
        <p:nvSpPr>
          <p:cNvPr id="9" name="Shape 7"/>
          <p:cNvSpPr/>
          <p:nvPr/>
        </p:nvSpPr>
        <p:spPr>
          <a:xfrm>
            <a:off x="5205293" y="3905012"/>
            <a:ext cx="121920" cy="2254567"/>
          </a:xfrm>
          <a:prstGeom prst="roundRect">
            <a:avLst>
              <a:gd name="adj" fmla="val 29451"/>
            </a:avLst>
          </a:prstGeom>
          <a:solidFill>
            <a:srgbClr val="F5A3A3"/>
          </a:solidFill>
          <a:ln/>
        </p:spPr>
      </p:sp>
      <p:sp>
        <p:nvSpPr>
          <p:cNvPr id="10" name="Text 8"/>
          <p:cNvSpPr/>
          <p:nvPr/>
        </p:nvSpPr>
        <p:spPr>
          <a:xfrm>
            <a:off x="5597009" y="4174808"/>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3B3535"/>
                </a:solidFill>
                <a:latin typeface="Red Hat Text" pitchFamily="34" charset="0"/>
                <a:ea typeface="Red Hat Text" pitchFamily="34" charset="-122"/>
                <a:cs typeface="Red Hat Text" pitchFamily="34" charset="-120"/>
              </a:rPr>
              <a:t>Epochs</a:t>
            </a:r>
            <a:endParaRPr lang="en-US" sz="2650" dirty="0"/>
          </a:p>
        </p:txBody>
      </p:sp>
      <p:sp>
        <p:nvSpPr>
          <p:cNvPr id="11" name="Text 9"/>
          <p:cNvSpPr/>
          <p:nvPr/>
        </p:nvSpPr>
        <p:spPr>
          <a:xfrm>
            <a:off x="5597009" y="4740712"/>
            <a:ext cx="3527703"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The model was trained over </a:t>
            </a:r>
            <a:r>
              <a:rPr lang="en-US" sz="1850" dirty="0">
                <a:solidFill>
                  <a:srgbClr val="F5A3A3"/>
                </a:solidFill>
                <a:latin typeface="Roboto Light" pitchFamily="34" charset="0"/>
                <a:ea typeface="Roboto Light" pitchFamily="34" charset="-122"/>
                <a:cs typeface="Roboto Light" pitchFamily="34" charset="-120"/>
              </a:rPr>
              <a:t>50 epochs</a:t>
            </a:r>
            <a:r>
              <a:rPr lang="en-US" sz="1850" dirty="0">
                <a:solidFill>
                  <a:srgbClr val="3B3535"/>
                </a:solidFill>
                <a:latin typeface="Roboto Light" pitchFamily="34" charset="0"/>
                <a:ea typeface="Roboto Light" pitchFamily="34" charset="-122"/>
                <a:cs typeface="Roboto Light" pitchFamily="34" charset="-120"/>
              </a:rPr>
              <a:t> to ensure convergence.</a:t>
            </a:r>
            <a:endParaRPr lang="en-US" sz="1850" dirty="0"/>
          </a:p>
        </p:txBody>
      </p:sp>
      <p:sp>
        <p:nvSpPr>
          <p:cNvPr id="12" name="Shape 10"/>
          <p:cNvSpPr/>
          <p:nvPr/>
        </p:nvSpPr>
        <p:spPr>
          <a:xfrm>
            <a:off x="9633823" y="3905012"/>
            <a:ext cx="4158853" cy="2254567"/>
          </a:xfrm>
          <a:prstGeom prst="roundRect">
            <a:avLst>
              <a:gd name="adj" fmla="val 6489"/>
            </a:avLst>
          </a:prstGeom>
          <a:solidFill>
            <a:srgbClr val="FFFAFA"/>
          </a:solidFill>
          <a:ln w="30480">
            <a:solidFill>
              <a:srgbClr val="D9CECE"/>
            </a:solidFill>
            <a:prstDash val="solid"/>
          </a:ln>
        </p:spPr>
      </p:sp>
      <p:sp>
        <p:nvSpPr>
          <p:cNvPr id="13" name="Shape 11"/>
          <p:cNvSpPr/>
          <p:nvPr/>
        </p:nvSpPr>
        <p:spPr>
          <a:xfrm>
            <a:off x="9603343" y="3905012"/>
            <a:ext cx="121920" cy="2254567"/>
          </a:xfrm>
          <a:prstGeom prst="roundRect">
            <a:avLst>
              <a:gd name="adj" fmla="val 29451"/>
            </a:avLst>
          </a:prstGeom>
          <a:solidFill>
            <a:srgbClr val="F5A3A3"/>
          </a:solidFill>
          <a:ln/>
        </p:spPr>
      </p:sp>
      <p:sp>
        <p:nvSpPr>
          <p:cNvPr id="14" name="Text 12"/>
          <p:cNvSpPr/>
          <p:nvPr/>
        </p:nvSpPr>
        <p:spPr>
          <a:xfrm>
            <a:off x="9995059" y="4174808"/>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3B3535"/>
                </a:solidFill>
                <a:latin typeface="Red Hat Text" pitchFamily="34" charset="0"/>
                <a:ea typeface="Red Hat Text" pitchFamily="34" charset="-122"/>
                <a:cs typeface="Red Hat Text" pitchFamily="34" charset="-120"/>
              </a:rPr>
              <a:t>Loss Function</a:t>
            </a:r>
            <a:endParaRPr lang="en-US" sz="2650" dirty="0"/>
          </a:p>
        </p:txBody>
      </p:sp>
      <p:sp>
        <p:nvSpPr>
          <p:cNvPr id="15" name="Text 13"/>
          <p:cNvSpPr/>
          <p:nvPr/>
        </p:nvSpPr>
        <p:spPr>
          <a:xfrm>
            <a:off x="9995059" y="4740712"/>
            <a:ext cx="3527822" cy="1149072"/>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Categorical Cross-Entropy (Implicit in Softmax) for multi-class classification.</a:t>
            </a:r>
            <a:endParaRPr lang="en-US" sz="1850" dirty="0"/>
          </a:p>
        </p:txBody>
      </p:sp>
      <p:sp>
        <p:nvSpPr>
          <p:cNvPr id="16" name="Rectangle 15">
            <a:extLst>
              <a:ext uri="{FF2B5EF4-FFF2-40B4-BE49-F238E27FC236}">
                <a16:creationId xmlns:a16="http://schemas.microsoft.com/office/drawing/2014/main" id="{0312DB10-0812-BDEA-5DE3-0A9F84535D49}"/>
              </a:ext>
            </a:extLst>
          </p:cNvPr>
          <p:cNvSpPr/>
          <p:nvPr/>
        </p:nvSpPr>
        <p:spPr>
          <a:xfrm>
            <a:off x="0" y="7807570"/>
            <a:ext cx="14630400" cy="4396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3" y="733187"/>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1F1E1E"/>
                </a:solidFill>
                <a:latin typeface="Engravers MT" panose="02090707080505020304" pitchFamily="18" charset="0"/>
                <a:ea typeface="Red Hat Text" pitchFamily="34" charset="-122"/>
                <a:cs typeface="Red Hat Text" pitchFamily="34" charset="-120"/>
              </a:rPr>
              <a:t>Exceptional Performance Metrics</a:t>
            </a:r>
            <a:endParaRPr lang="en-US" sz="4400" dirty="0">
              <a:latin typeface="Engravers MT" panose="02090707080505020304" pitchFamily="18" charset="0"/>
            </a:endParaRPr>
          </a:p>
        </p:txBody>
      </p:sp>
      <p:sp>
        <p:nvSpPr>
          <p:cNvPr id="4" name="Text 1"/>
          <p:cNvSpPr/>
          <p:nvPr/>
        </p:nvSpPr>
        <p:spPr>
          <a:xfrm>
            <a:off x="837724" y="3323868"/>
            <a:ext cx="2290048" cy="789861"/>
          </a:xfrm>
          <a:prstGeom prst="rect">
            <a:avLst/>
          </a:prstGeom>
          <a:noFill/>
          <a:ln/>
        </p:spPr>
        <p:txBody>
          <a:bodyPr wrap="none" lIns="0" tIns="0" rIns="0" bIns="0" rtlCol="0" anchor="t"/>
          <a:lstStyle/>
          <a:p>
            <a:pPr marL="0" indent="0" algn="ctr">
              <a:lnSpc>
                <a:spcPts val="6200"/>
              </a:lnSpc>
              <a:buNone/>
            </a:pPr>
            <a:r>
              <a:rPr lang="en-US" sz="6200" dirty="0">
                <a:solidFill>
                  <a:srgbClr val="3B3535"/>
                </a:solidFill>
                <a:latin typeface="Red Hat Text" pitchFamily="34" charset="0"/>
                <a:ea typeface="Red Hat Text" pitchFamily="34" charset="-122"/>
                <a:cs typeface="Red Hat Text" pitchFamily="34" charset="-120"/>
              </a:rPr>
              <a:t>96%</a:t>
            </a:r>
            <a:endParaRPr lang="en-US" sz="6200" dirty="0"/>
          </a:p>
        </p:txBody>
      </p:sp>
      <p:sp>
        <p:nvSpPr>
          <p:cNvPr id="5" name="Text 2"/>
          <p:cNvSpPr/>
          <p:nvPr/>
        </p:nvSpPr>
        <p:spPr>
          <a:xfrm>
            <a:off x="837724" y="4412813"/>
            <a:ext cx="2290048" cy="703898"/>
          </a:xfrm>
          <a:prstGeom prst="rect">
            <a:avLst/>
          </a:prstGeom>
          <a:noFill/>
          <a:ln/>
        </p:spPr>
        <p:txBody>
          <a:bodyPr wrap="square" lIns="0" tIns="0" rIns="0" bIns="0" rtlCol="0" anchor="t"/>
          <a:lstStyle/>
          <a:p>
            <a:pPr marL="0" indent="0" algn="ctr">
              <a:lnSpc>
                <a:spcPts val="2750"/>
              </a:lnSpc>
              <a:buNone/>
            </a:pPr>
            <a:r>
              <a:rPr lang="en-US" sz="2200" dirty="0">
                <a:solidFill>
                  <a:srgbClr val="3B3535"/>
                </a:solidFill>
                <a:latin typeface="Red Hat Text" pitchFamily="34" charset="0"/>
                <a:ea typeface="Red Hat Text" pitchFamily="34" charset="-122"/>
                <a:cs typeface="Red Hat Text" pitchFamily="34" charset="-120"/>
              </a:rPr>
              <a:t>Accuracy Achieved</a:t>
            </a:r>
            <a:endParaRPr lang="en-US" sz="2200" dirty="0"/>
          </a:p>
        </p:txBody>
      </p:sp>
      <p:sp>
        <p:nvSpPr>
          <p:cNvPr id="6" name="Text 3"/>
          <p:cNvSpPr/>
          <p:nvPr/>
        </p:nvSpPr>
        <p:spPr>
          <a:xfrm>
            <a:off x="837724" y="5260300"/>
            <a:ext cx="2290048" cy="1532096"/>
          </a:xfrm>
          <a:prstGeom prst="rect">
            <a:avLst/>
          </a:prstGeom>
          <a:noFill/>
          <a:ln/>
        </p:spPr>
        <p:txBody>
          <a:bodyPr wrap="square" lIns="0" tIns="0" rIns="0" bIns="0" rtlCol="0" anchor="t"/>
          <a:lstStyle/>
          <a:p>
            <a:pPr marL="0" indent="0" algn="ctr">
              <a:lnSpc>
                <a:spcPts val="3000"/>
              </a:lnSpc>
              <a:buNone/>
            </a:pPr>
            <a:r>
              <a:rPr lang="en-US" sz="1850" dirty="0">
                <a:solidFill>
                  <a:srgbClr val="3B3535"/>
                </a:solidFill>
                <a:latin typeface="Roboto Light" pitchFamily="34" charset="0"/>
                <a:ea typeface="Roboto Light" pitchFamily="34" charset="-122"/>
                <a:cs typeface="Roboto Light" pitchFamily="34" charset="-120"/>
              </a:rPr>
              <a:t>High classification accuracy demonstrated across the validation set.</a:t>
            </a:r>
            <a:endParaRPr lang="en-US" sz="1850" dirty="0"/>
          </a:p>
        </p:txBody>
      </p:sp>
      <p:sp>
        <p:nvSpPr>
          <p:cNvPr id="7" name="Text 4"/>
          <p:cNvSpPr/>
          <p:nvPr/>
        </p:nvSpPr>
        <p:spPr>
          <a:xfrm>
            <a:off x="3426976" y="3323868"/>
            <a:ext cx="2290048" cy="789861"/>
          </a:xfrm>
          <a:prstGeom prst="rect">
            <a:avLst/>
          </a:prstGeom>
          <a:noFill/>
          <a:ln/>
        </p:spPr>
        <p:txBody>
          <a:bodyPr wrap="none" lIns="0" tIns="0" rIns="0" bIns="0" rtlCol="0" anchor="t"/>
          <a:lstStyle/>
          <a:p>
            <a:pPr marL="0" indent="0" algn="ctr">
              <a:lnSpc>
                <a:spcPts val="6200"/>
              </a:lnSpc>
              <a:buNone/>
            </a:pPr>
            <a:r>
              <a:rPr lang="en-US" sz="6200" dirty="0">
                <a:solidFill>
                  <a:srgbClr val="3B3535"/>
                </a:solidFill>
                <a:latin typeface="Red Hat Text" pitchFamily="34" charset="0"/>
                <a:ea typeface="Red Hat Text" pitchFamily="34" charset="-122"/>
                <a:cs typeface="Red Hat Text" pitchFamily="34" charset="-120"/>
              </a:rPr>
              <a:t>50</a:t>
            </a:r>
            <a:endParaRPr lang="en-US" sz="6200" dirty="0"/>
          </a:p>
        </p:txBody>
      </p:sp>
      <p:sp>
        <p:nvSpPr>
          <p:cNvPr id="8" name="Text 5"/>
          <p:cNvSpPr/>
          <p:nvPr/>
        </p:nvSpPr>
        <p:spPr>
          <a:xfrm>
            <a:off x="3426976" y="4412813"/>
            <a:ext cx="2290048" cy="351949"/>
          </a:xfrm>
          <a:prstGeom prst="rect">
            <a:avLst/>
          </a:prstGeom>
          <a:noFill/>
          <a:ln/>
        </p:spPr>
        <p:txBody>
          <a:bodyPr wrap="none" lIns="0" tIns="0" rIns="0" bIns="0" rtlCol="0" anchor="t"/>
          <a:lstStyle/>
          <a:p>
            <a:pPr marL="0" indent="0" algn="ctr">
              <a:lnSpc>
                <a:spcPts val="2750"/>
              </a:lnSpc>
              <a:buNone/>
            </a:pPr>
            <a:r>
              <a:rPr lang="en-US" sz="2200" dirty="0">
                <a:solidFill>
                  <a:srgbClr val="3B3535"/>
                </a:solidFill>
                <a:latin typeface="Red Hat Text" pitchFamily="34" charset="0"/>
                <a:ea typeface="Red Hat Text" pitchFamily="34" charset="-122"/>
                <a:cs typeface="Red Hat Text" pitchFamily="34" charset="-120"/>
              </a:rPr>
              <a:t>Training Epochs</a:t>
            </a:r>
            <a:endParaRPr lang="en-US" sz="2200" dirty="0"/>
          </a:p>
        </p:txBody>
      </p:sp>
      <p:sp>
        <p:nvSpPr>
          <p:cNvPr id="9" name="Text 6"/>
          <p:cNvSpPr/>
          <p:nvPr/>
        </p:nvSpPr>
        <p:spPr>
          <a:xfrm>
            <a:off x="3426976" y="4908352"/>
            <a:ext cx="2290048" cy="1149072"/>
          </a:xfrm>
          <a:prstGeom prst="rect">
            <a:avLst/>
          </a:prstGeom>
          <a:noFill/>
          <a:ln/>
        </p:spPr>
        <p:txBody>
          <a:bodyPr wrap="square" lIns="0" tIns="0" rIns="0" bIns="0" rtlCol="0" anchor="t"/>
          <a:lstStyle/>
          <a:p>
            <a:pPr marL="0" indent="0" algn="ctr">
              <a:lnSpc>
                <a:spcPts val="3000"/>
              </a:lnSpc>
              <a:buNone/>
            </a:pPr>
            <a:r>
              <a:rPr lang="en-US" sz="1850" dirty="0">
                <a:solidFill>
                  <a:srgbClr val="3B3535"/>
                </a:solidFill>
                <a:latin typeface="Roboto Light" pitchFamily="34" charset="0"/>
                <a:ea typeface="Roboto Light" pitchFamily="34" charset="-122"/>
                <a:cs typeface="Roboto Light" pitchFamily="34" charset="-120"/>
              </a:rPr>
              <a:t>Number of full passes through the training dataset.</a:t>
            </a:r>
            <a:endParaRPr lang="en-US" sz="1850" dirty="0"/>
          </a:p>
        </p:txBody>
      </p:sp>
      <p:sp>
        <p:nvSpPr>
          <p:cNvPr id="10" name="Text 7"/>
          <p:cNvSpPr/>
          <p:nvPr/>
        </p:nvSpPr>
        <p:spPr>
          <a:xfrm>
            <a:off x="6016228" y="3323868"/>
            <a:ext cx="2290048" cy="789861"/>
          </a:xfrm>
          <a:prstGeom prst="rect">
            <a:avLst/>
          </a:prstGeom>
          <a:noFill/>
          <a:ln/>
        </p:spPr>
        <p:txBody>
          <a:bodyPr wrap="none" lIns="0" tIns="0" rIns="0" bIns="0" rtlCol="0" anchor="t"/>
          <a:lstStyle/>
          <a:p>
            <a:pPr marL="0" indent="0" algn="ctr">
              <a:lnSpc>
                <a:spcPts val="6200"/>
              </a:lnSpc>
              <a:buNone/>
            </a:pPr>
            <a:r>
              <a:rPr lang="en-US" sz="6200" dirty="0">
                <a:solidFill>
                  <a:srgbClr val="3B3535"/>
                </a:solidFill>
                <a:latin typeface="Red Hat Text" pitchFamily="34" charset="0"/>
                <a:ea typeface="Red Hat Text" pitchFamily="34" charset="-122"/>
                <a:cs typeface="Red Hat Text" pitchFamily="34" charset="-120"/>
              </a:rPr>
              <a:t>2</a:t>
            </a:r>
            <a:endParaRPr lang="en-US" sz="6200" dirty="0"/>
          </a:p>
        </p:txBody>
      </p:sp>
      <p:sp>
        <p:nvSpPr>
          <p:cNvPr id="11" name="Text 8"/>
          <p:cNvSpPr/>
          <p:nvPr/>
        </p:nvSpPr>
        <p:spPr>
          <a:xfrm>
            <a:off x="6016228" y="4412813"/>
            <a:ext cx="2290048" cy="703898"/>
          </a:xfrm>
          <a:prstGeom prst="rect">
            <a:avLst/>
          </a:prstGeom>
          <a:noFill/>
          <a:ln/>
        </p:spPr>
        <p:txBody>
          <a:bodyPr wrap="square" lIns="0" tIns="0" rIns="0" bIns="0" rtlCol="0" anchor="t"/>
          <a:lstStyle/>
          <a:p>
            <a:pPr marL="0" indent="0" algn="ctr">
              <a:lnSpc>
                <a:spcPts val="2750"/>
              </a:lnSpc>
              <a:buNone/>
            </a:pPr>
            <a:r>
              <a:rPr lang="en-US" sz="2200" dirty="0">
                <a:solidFill>
                  <a:srgbClr val="3B3535"/>
                </a:solidFill>
                <a:latin typeface="Red Hat Text" pitchFamily="34" charset="0"/>
                <a:ea typeface="Red Hat Text" pitchFamily="34" charset="-122"/>
                <a:cs typeface="Red Hat Text" pitchFamily="34" charset="-120"/>
              </a:rPr>
              <a:t>Core Components</a:t>
            </a:r>
            <a:endParaRPr lang="en-US" sz="2200" dirty="0"/>
          </a:p>
        </p:txBody>
      </p:sp>
      <p:sp>
        <p:nvSpPr>
          <p:cNvPr id="12" name="Text 9"/>
          <p:cNvSpPr/>
          <p:nvPr/>
        </p:nvSpPr>
        <p:spPr>
          <a:xfrm>
            <a:off x="6016228" y="5260300"/>
            <a:ext cx="2290048" cy="1149072"/>
          </a:xfrm>
          <a:prstGeom prst="rect">
            <a:avLst/>
          </a:prstGeom>
          <a:noFill/>
          <a:ln/>
        </p:spPr>
        <p:txBody>
          <a:bodyPr wrap="square" lIns="0" tIns="0" rIns="0" bIns="0" rtlCol="0" anchor="t"/>
          <a:lstStyle/>
          <a:p>
            <a:pPr marL="0" indent="0" algn="ctr">
              <a:lnSpc>
                <a:spcPts val="3000"/>
              </a:lnSpc>
              <a:buNone/>
            </a:pPr>
            <a:r>
              <a:rPr lang="en-US" sz="1850" dirty="0">
                <a:solidFill>
                  <a:srgbClr val="3B3535"/>
                </a:solidFill>
                <a:latin typeface="Roboto Light" pitchFamily="34" charset="0"/>
                <a:ea typeface="Roboto Light" pitchFamily="34" charset="-122"/>
                <a:cs typeface="Roboto Light" pitchFamily="34" charset="-120"/>
              </a:rPr>
              <a:t>Deep CNN and Constraint Filtering working in tandem.</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180</TotalTime>
  <Words>729</Words>
  <Application>Microsoft Office PowerPoint</Application>
  <PresentationFormat>Custom</PresentationFormat>
  <Paragraphs>94</Paragraphs>
  <Slides>13</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 Black</vt:lpstr>
      <vt:lpstr>Red Hat Text</vt:lpstr>
      <vt:lpstr>Franklin Gothic Heavy</vt:lpstr>
      <vt:lpstr>Arial</vt:lpstr>
      <vt:lpstr>Engravers MT</vt:lpstr>
      <vt:lpstr>Roboto Light</vt:lpstr>
      <vt:lpstr>Bahnschrift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Siccotel</dc:creator>
  <cp:lastModifiedBy>humna allauddin</cp:lastModifiedBy>
  <cp:revision>7</cp:revision>
  <dcterms:created xsi:type="dcterms:W3CDTF">2025-10-28T11:50:24Z</dcterms:created>
  <dcterms:modified xsi:type="dcterms:W3CDTF">2025-10-28T16:33:14Z</dcterms:modified>
</cp:coreProperties>
</file>